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50"/>
  </p:notesMasterIdLst>
  <p:handoutMasterIdLst>
    <p:handoutMasterId r:id="rId51"/>
  </p:handoutMasterIdLst>
  <p:sldIdLst>
    <p:sldId id="333" r:id="rId3"/>
    <p:sldId id="295" r:id="rId4"/>
    <p:sldId id="302" r:id="rId5"/>
    <p:sldId id="294" r:id="rId6"/>
    <p:sldId id="389" r:id="rId7"/>
    <p:sldId id="391" r:id="rId8"/>
    <p:sldId id="373" r:id="rId9"/>
    <p:sldId id="375"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05" r:id="rId24"/>
    <p:sldId id="406" r:id="rId25"/>
    <p:sldId id="408" r:id="rId26"/>
    <p:sldId id="409" r:id="rId27"/>
    <p:sldId id="410" r:id="rId28"/>
    <p:sldId id="411" r:id="rId29"/>
    <p:sldId id="412" r:id="rId30"/>
    <p:sldId id="414" r:id="rId31"/>
    <p:sldId id="413" r:id="rId32"/>
    <p:sldId id="415" r:id="rId33"/>
    <p:sldId id="416" r:id="rId34"/>
    <p:sldId id="417" r:id="rId35"/>
    <p:sldId id="418" r:id="rId36"/>
    <p:sldId id="419" r:id="rId37"/>
    <p:sldId id="420" r:id="rId38"/>
    <p:sldId id="421" r:id="rId39"/>
    <p:sldId id="422" r:id="rId40"/>
    <p:sldId id="423" r:id="rId41"/>
    <p:sldId id="427" r:id="rId42"/>
    <p:sldId id="428" r:id="rId43"/>
    <p:sldId id="424" r:id="rId44"/>
    <p:sldId id="425" r:id="rId45"/>
    <p:sldId id="426" r:id="rId46"/>
    <p:sldId id="429" r:id="rId47"/>
    <p:sldId id="388" r:id="rId48"/>
    <p:sldId id="256" r:id="rId49"/>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0A5137-936E-0F38-E085-B72F65D9AB24}" v="376" dt="2019-05-07T00:22:15.631"/>
    <p1510:client id="{CB7DBBCC-9803-D5CE-D627-129C510BE669}" v="3387" dt="2019-05-07T00:22:06.25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504" y="96"/>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19BFA6-89EB-4D76-957E-E1C3AE8B4DCF}" type="datetimeFigureOut">
              <a:rPr lang="en-US" smtClean="0"/>
              <a:t>5/7/2019</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509484-7E19-44C5-BBA7-955540985A41}" type="slidenum">
              <a:rPr lang="en-US" smtClean="0"/>
              <a:t>‹Nº›</a:t>
            </a:fld>
            <a:endParaRPr lang="en-US"/>
          </a:p>
        </p:txBody>
      </p:sp>
    </p:spTree>
    <p:extLst>
      <p:ext uri="{BB962C8B-B14F-4D97-AF65-F5344CB8AC3E}">
        <p14:creationId xmlns:p14="http://schemas.microsoft.com/office/powerpoint/2010/main" val="1316072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FB5F9-9D2A-4583-AD64-D8BB94702748}" type="datetimeFigureOut">
              <a:rPr lang="en-US" smtClean="0"/>
              <a:t>5/7/2019</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C9FC20-7366-4A0C-AA7D-F4AAF6FB2A89}" type="slidenum">
              <a:rPr lang="en-US" smtClean="0"/>
              <a:t>‹Nº›</a:t>
            </a:fld>
            <a:endParaRPr lang="en-US"/>
          </a:p>
        </p:txBody>
      </p:sp>
    </p:spTree>
    <p:extLst>
      <p:ext uri="{BB962C8B-B14F-4D97-AF65-F5344CB8AC3E}">
        <p14:creationId xmlns:p14="http://schemas.microsoft.com/office/powerpoint/2010/main" val="1848153204"/>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614814" y="1615108"/>
            <a:ext cx="10147990" cy="4426102"/>
          </a:xfrm>
        </p:spPr>
        <p:txBody>
          <a:bodyPr anchor="b">
            <a:noAutofit/>
          </a:bodyPr>
          <a:lstStyle>
            <a:lvl1pPr algn="l">
              <a:lnSpc>
                <a:spcPts val="9000"/>
              </a:lnSpc>
              <a:defRPr sz="9600"/>
            </a:lvl1pPr>
          </a:lstStyle>
          <a:p>
            <a:r>
              <a:rPr lang="en-US" altLang="ja-JP"/>
              <a:t>Presentation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5758830" y="6439644"/>
            <a:ext cx="10153128" cy="1584176"/>
          </a:xfrm>
        </p:spPr>
        <p:txBody>
          <a:bodyPr>
            <a:noAutofit/>
          </a:bodyPr>
          <a:lstStyle>
            <a:lvl1pPr marL="0" indent="0" algn="l">
              <a:lnSpc>
                <a:spcPts val="3000"/>
              </a:lnSpc>
              <a:buNone/>
              <a:defRPr sz="36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p>
          <a:p>
            <a:r>
              <a:rPr lang="en-US"/>
              <a:t>Sub Title Here</a:t>
            </a:r>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正方形/長方形 22"/>
          <p:cNvSpPr/>
          <p:nvPr userDrawn="1"/>
        </p:nvSpPr>
        <p:spPr>
          <a:xfrm>
            <a:off x="5614814" y="6079604"/>
            <a:ext cx="10153128"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10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47" presetClass="entr" presetSubtype="0" fill="hold" grpId="0" nodeType="withEffect">
                                  <p:stCondLst>
                                    <p:cond delay="20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750"/>
                                        <p:tgtEl>
                                          <p:spTgt spid="2"/>
                                        </p:tgtEl>
                                      </p:cBhvr>
                                    </p:animEffect>
                                    <p:anim calcmode="lin" valueType="num">
                                      <p:cBhvr>
                                        <p:cTn id="44" dur="750" fill="hold"/>
                                        <p:tgtEl>
                                          <p:spTgt spid="2"/>
                                        </p:tgtEl>
                                        <p:attrNameLst>
                                          <p:attrName>ppt_x</p:attrName>
                                        </p:attrNameLst>
                                      </p:cBhvr>
                                      <p:tavLst>
                                        <p:tav tm="0">
                                          <p:val>
                                            <p:strVal val="#ppt_x"/>
                                          </p:val>
                                        </p:tav>
                                        <p:tav tm="100000">
                                          <p:val>
                                            <p:strVal val="#ppt_x"/>
                                          </p:val>
                                        </p:tav>
                                      </p:tavLst>
                                    </p:anim>
                                    <p:anim calcmode="lin" valueType="num">
                                      <p:cBhvr>
                                        <p:cTn id="45" dur="750" fill="hold"/>
                                        <p:tgtEl>
                                          <p:spTgt spid="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22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225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fade">
                                      <p:cBhvr>
                                        <p:cTn id="53" dur="750"/>
                                        <p:tgtEl>
                                          <p:spTgt spid="3">
                                            <p:txEl>
                                              <p:pRg st="0" end="0"/>
                                            </p:txEl>
                                          </p:spTgt>
                                        </p:tgtEl>
                                      </p:cBhvr>
                                    </p:animEffect>
                                    <p:anim calcmode="lin" valueType="num">
                                      <p:cBhvr>
                                        <p:cTn id="54"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5" dur="750" fill="hold"/>
                                        <p:tgtEl>
                                          <p:spTgt spid="3">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225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fade">
                                      <p:cBhvr>
                                        <p:cTn id="58" dur="750"/>
                                        <p:tgtEl>
                                          <p:spTgt spid="3">
                                            <p:txEl>
                                              <p:pRg st="1" end="1"/>
                                            </p:txEl>
                                          </p:spTgt>
                                        </p:tgtEl>
                                      </p:cBhvr>
                                    </p:animEffect>
                                    <p:anim calcmode="lin" valueType="num">
                                      <p:cBhvr>
                                        <p:cTn id="59"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60"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withEffect">
                  <p:stCondLst>
                    <p:cond delay="225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anim calcmode="lin" valueType="num">
                      <p:cBhvr>
                        <p:cTn dur="750" fill="hold"/>
                        <p:tgtEl>
                          <p:spTgt spid="3"/>
                        </p:tgtEl>
                        <p:attrNameLst>
                          <p:attrName>ppt_x</p:attrName>
                        </p:attrNameLst>
                      </p:cBhvr>
                      <p:tavLst>
                        <p:tav tm="0">
                          <p:val>
                            <p:strVal val="#ppt_x"/>
                          </p:val>
                        </p:tav>
                        <p:tav tm="100000">
                          <p:val>
                            <p:strVal val="#ppt_x"/>
                          </p:val>
                        </p:tav>
                      </p:tavLst>
                    </p:anim>
                    <p:anim calcmode="lin" valueType="num">
                      <p:cBhvr>
                        <p:cTn dur="75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2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6618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9901" y="2683618"/>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3670301" y="5184075"/>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255920" y="3466626"/>
            <a:ext cx="10050393"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3669785" y="5935588"/>
            <a:ext cx="10045691" cy="1512167"/>
          </a:xfrm>
        </p:spPr>
        <p:txBody>
          <a:bodyPr anchor="t">
            <a:normAutofit/>
          </a:bodyPr>
          <a:lstStyle>
            <a:lvl1pPr algn="l">
              <a:defRPr sz="2000" baseline="0"/>
            </a:lvl1pPr>
          </a:lstStyle>
          <a:p>
            <a:pPr lvl="0"/>
            <a:r>
              <a:rPr lang="en-US"/>
              <a:t>Text Here</a:t>
            </a:r>
          </a:p>
        </p:txBody>
      </p:sp>
      <p:sp>
        <p:nvSpPr>
          <p:cNvPr id="23" name="テキスト プレースホルダー 5"/>
          <p:cNvSpPr>
            <a:spLocks noGrp="1"/>
          </p:cNvSpPr>
          <p:nvPr>
            <p:ph type="body" sz="quarter" idx="23" hasCustomPrompt="1"/>
          </p:nvPr>
        </p:nvSpPr>
        <p:spPr>
          <a:xfrm>
            <a:off x="5758830" y="7704356"/>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4" name="テキスト プレースホルダー 5"/>
          <p:cNvSpPr>
            <a:spLocks noGrp="1"/>
          </p:cNvSpPr>
          <p:nvPr>
            <p:ph type="body" sz="quarter" idx="24" hasCustomPrompt="1"/>
          </p:nvPr>
        </p:nvSpPr>
        <p:spPr>
          <a:xfrm>
            <a:off x="5758017" y="8455869"/>
            <a:ext cx="10045691"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81177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4" presetClass="entr" presetSubtype="10"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Effect transition="in" filter="randombar(horizontal)">
                                      <p:cBhvr>
                                        <p:cTn id="53" dur="500"/>
                                        <p:tgtEl>
                                          <p:spTgt spid="16">
                                            <p:bg/>
                                          </p:spTgt>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57" dur="500"/>
                                        <p:tgtEl>
                                          <p:spTgt spid="16">
                                            <p:txEl>
                                              <p:pRg st="0" end="0"/>
                                            </p:txEl>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61" dur="500"/>
                                        <p:tgtEl>
                                          <p:spTgt spid="25">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8">
                                            <p:bg/>
                                          </p:spTgt>
                                        </p:tgtEl>
                                        <p:attrNameLst>
                                          <p:attrName>style.visibility</p:attrName>
                                        </p:attrNameLst>
                                      </p:cBhvr>
                                      <p:to>
                                        <p:strVal val="visible"/>
                                      </p:to>
                                    </p:set>
                                    <p:animEffect transition="in" filter="randombar(horizontal)">
                                      <p:cBhvr>
                                        <p:cTn id="65" dur="500"/>
                                        <p:tgtEl>
                                          <p:spTgt spid="18">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9" dur="500"/>
                                        <p:tgtEl>
                                          <p:spTgt spid="18">
                                            <p:txEl>
                                              <p:pRg st="0" end="0"/>
                                            </p:txEl>
                                          </p:spTgt>
                                        </p:tgtEl>
                                      </p:cBhvr>
                                    </p:animEffect>
                                  </p:childTnLst>
                                </p:cTn>
                              </p:par>
                            </p:childTnLst>
                          </p:cTn>
                        </p:par>
                        <p:par>
                          <p:cTn id="70" fill="hold">
                            <p:stCondLst>
                              <p:cond delay="3250"/>
                            </p:stCondLst>
                            <p:childTnLst>
                              <p:par>
                                <p:cTn id="71" presetID="14" presetClass="entr" presetSubtype="10" fill="hold" grpId="0" nodeType="afterEffect">
                                  <p:stCondLst>
                                    <p:cond delay="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73" dur="500"/>
                                        <p:tgtEl>
                                          <p:spTgt spid="26">
                                            <p:txEl>
                                              <p:pRg st="0" end="0"/>
                                            </p:txEl>
                                          </p:spTgt>
                                        </p:tgtEl>
                                      </p:cBhvr>
                                    </p:animEffect>
                                  </p:childTnLst>
                                </p:cTn>
                              </p:par>
                            </p:childTnLst>
                          </p:cTn>
                        </p:par>
                        <p:par>
                          <p:cTn id="74" fill="hold">
                            <p:stCondLst>
                              <p:cond delay="3750"/>
                            </p:stCondLst>
                            <p:childTnLst>
                              <p:par>
                                <p:cTn id="75" presetID="14" presetClass="entr" presetSubtype="10" fill="hold" grpId="0" nodeType="afterEffect">
                                  <p:stCondLst>
                                    <p:cond delay="0"/>
                                  </p:stCondLst>
                                  <p:childTnLst>
                                    <p:set>
                                      <p:cBhvr>
                                        <p:cTn id="76" dur="1" fill="hold">
                                          <p:stCondLst>
                                            <p:cond delay="0"/>
                                          </p:stCondLst>
                                        </p:cTn>
                                        <p:tgtEl>
                                          <p:spTgt spid="23">
                                            <p:bg/>
                                          </p:spTgt>
                                        </p:tgtEl>
                                        <p:attrNameLst>
                                          <p:attrName>style.visibility</p:attrName>
                                        </p:attrNameLst>
                                      </p:cBhvr>
                                      <p:to>
                                        <p:strVal val="visible"/>
                                      </p:to>
                                    </p:set>
                                    <p:animEffect transition="in" filter="randombar(horizontal)">
                                      <p:cBhvr>
                                        <p:cTn id="77" dur="500"/>
                                        <p:tgtEl>
                                          <p:spTgt spid="23">
                                            <p:bg/>
                                          </p:spTgt>
                                        </p:tgtEl>
                                      </p:cBhvr>
                                    </p:animEffect>
                                  </p:childTnLst>
                                </p:cTn>
                              </p:par>
                            </p:childTnLst>
                          </p:cTn>
                        </p:par>
                        <p:par>
                          <p:cTn id="78" fill="hold">
                            <p:stCondLst>
                              <p:cond delay="4250"/>
                            </p:stCondLst>
                            <p:childTnLst>
                              <p:par>
                                <p:cTn id="79" presetID="14" presetClass="entr" presetSubtype="10" fill="hold" grpId="0" nodeType="afterEffect">
                                  <p:stCondLst>
                                    <p:cond delay="0"/>
                                  </p:stCondLst>
                                  <p:childTnLst>
                                    <p:set>
                                      <p:cBhvr>
                                        <p:cTn id="8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1" dur="500"/>
                                        <p:tgtEl>
                                          <p:spTgt spid="23">
                                            <p:txEl>
                                              <p:pRg st="0" end="0"/>
                                            </p:txEl>
                                          </p:spTgt>
                                        </p:tgtEl>
                                      </p:cBhvr>
                                    </p:animEffect>
                                  </p:childTnLst>
                                </p:cTn>
                              </p:par>
                            </p:childTnLst>
                          </p:cTn>
                        </p:par>
                        <p:par>
                          <p:cTn id="82" fill="hold">
                            <p:stCondLst>
                              <p:cond delay="4750"/>
                            </p:stCondLst>
                            <p:childTnLst>
                              <p:par>
                                <p:cTn id="83" presetID="14" presetClass="entr" presetSubtype="10" fill="hold" grpId="0" nodeType="after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8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8" grpId="0" build="p" animBg="1">
        <p:tmplLst>
          <p:tmpl>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3" grpId="0" build="p" animBg="1">
        <p:tmplLst>
          <p:tmpl>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build="p">
        <p:tmplLst>
          <p:tmpl lvl="1">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356978" y="2551212"/>
            <a:ext cx="5265948" cy="6243067"/>
          </a:xfrm>
        </p:spPr>
        <p:txBody>
          <a:bodyPr anchor="ctr">
            <a:normAutofit/>
          </a:bodyPr>
          <a:lstStyle>
            <a:lvl1pPr algn="l">
              <a:defRPr sz="4400">
                <a:latin typeface="Aleo-BoldItalic" pitchFamily="34" charset="0"/>
              </a:defRPr>
            </a:lvl1pPr>
          </a:lstStyle>
          <a:p>
            <a:pPr lvl="0"/>
            <a:r>
              <a:rPr lang="en-US"/>
              <a:t>“Text Here”</a:t>
            </a:r>
          </a:p>
        </p:txBody>
      </p:sp>
      <p:sp>
        <p:nvSpPr>
          <p:cNvPr id="25" name="テキスト プレースホルダー 5"/>
          <p:cNvSpPr>
            <a:spLocks noGrp="1"/>
          </p:cNvSpPr>
          <p:nvPr>
            <p:ph type="body" sz="quarter" idx="14" hasCustomPrompt="1"/>
          </p:nvPr>
        </p:nvSpPr>
        <p:spPr>
          <a:xfrm>
            <a:off x="6694934" y="4304948"/>
            <a:ext cx="10738556" cy="2782768"/>
          </a:xfrm>
        </p:spPr>
        <p:txBody>
          <a:bodyPr anchor="ctr"/>
          <a:lstStyle>
            <a:lvl1pPr algn="l">
              <a:defRPr baseline="0"/>
            </a:lvl1pPr>
          </a:lstStyle>
          <a:p>
            <a:pPr lvl="0"/>
            <a:r>
              <a:rPr lang="en-US"/>
              <a:t>Text Here</a:t>
            </a:r>
          </a:p>
        </p:txBody>
      </p:sp>
    </p:spTree>
    <p:extLst>
      <p:ext uri="{BB962C8B-B14F-4D97-AF65-F5344CB8AC3E}">
        <p14:creationId xmlns:p14="http://schemas.microsoft.com/office/powerpoint/2010/main" val="184140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006302" y="3631332"/>
            <a:ext cx="1642718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1015666" y="4664988"/>
            <a:ext cx="16417824"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97510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5605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119171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014538" y="2766889"/>
            <a:ext cx="5760516" cy="5760516"/>
          </a:xfrm>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5" name="テキスト プレースホルダー 5"/>
          <p:cNvSpPr>
            <a:spLocks noGrp="1"/>
          </p:cNvSpPr>
          <p:nvPr>
            <p:ph type="body" sz="quarter" idx="15" hasCustomPrompt="1"/>
          </p:nvPr>
        </p:nvSpPr>
        <p:spPr>
          <a:xfrm>
            <a:off x="8011092" y="2765632"/>
            <a:ext cx="8476929" cy="721683"/>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6" name="テキスト プレースホルダー 5"/>
          <p:cNvSpPr>
            <a:spLocks noGrp="1"/>
          </p:cNvSpPr>
          <p:nvPr>
            <p:ph type="body" sz="quarter" idx="16" hasCustomPrompt="1"/>
          </p:nvPr>
        </p:nvSpPr>
        <p:spPr>
          <a:xfrm>
            <a:off x="7991078" y="3631332"/>
            <a:ext cx="8496943" cy="5328592"/>
          </a:xfrm>
        </p:spPr>
        <p:txBody>
          <a:bodyPr anchor="t">
            <a:normAutofit/>
          </a:bodyPr>
          <a:lstStyle>
            <a:lvl1pPr algn="l">
              <a:defRPr sz="2400" baseline="0"/>
            </a:lvl1pPr>
          </a:lstStyle>
          <a:p>
            <a:pPr lvl="0"/>
            <a:r>
              <a:rPr lang="en-US"/>
              <a:t>Text Here</a:t>
            </a:r>
          </a:p>
        </p:txBody>
      </p:sp>
      <p:sp>
        <p:nvSpPr>
          <p:cNvPr id="22" name="テキスト プレースホルダー 5"/>
          <p:cNvSpPr>
            <a:spLocks noGrp="1"/>
          </p:cNvSpPr>
          <p:nvPr>
            <p:ph type="body" sz="quarter" idx="14" hasCustomPrompt="1"/>
          </p:nvPr>
        </p:nvSpPr>
        <p:spPr>
          <a:xfrm rot="21288877">
            <a:off x="2253290" y="8210533"/>
            <a:ext cx="5760000" cy="766544"/>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3200" baseline="0">
                <a:solidFill>
                  <a:schemeClr val="bg1">
                    <a:lumMod val="85000"/>
                  </a:schemeClr>
                </a:solidFill>
                <a:latin typeface="Aleo-BoldItalic" pitchFamily="34" charset="0"/>
              </a:defRPr>
            </a:lvl1pPr>
          </a:lstStyle>
          <a:p>
            <a:pPr lvl="0"/>
            <a:r>
              <a:rPr lang="en-US"/>
              <a:t>Caption Here</a:t>
            </a:r>
          </a:p>
        </p:txBody>
      </p:sp>
    </p:spTree>
    <p:extLst>
      <p:ext uri="{BB962C8B-B14F-4D97-AF65-F5344CB8AC3E}">
        <p14:creationId xmlns:p14="http://schemas.microsoft.com/office/powerpoint/2010/main" val="34506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1250"/>
                            </p:stCondLst>
                            <p:childTnLst>
                              <p:par>
                                <p:cTn id="55" presetID="22" presetClass="entr" presetSubtype="4" fill="hold" grpId="0" nodeType="afterEffect">
                                  <p:stCondLst>
                                    <p:cond delay="0"/>
                                  </p:stCondLst>
                                  <p:childTnLst>
                                    <p:set>
                                      <p:cBhvr>
                                        <p:cTn id="56" dur="1" fill="hold">
                                          <p:stCondLst>
                                            <p:cond delay="0"/>
                                          </p:stCondLst>
                                        </p:cTn>
                                        <p:tgtEl>
                                          <p:spTgt spid="22">
                                            <p:bg/>
                                          </p:spTgt>
                                        </p:tgtEl>
                                        <p:attrNameLst>
                                          <p:attrName>style.visibility</p:attrName>
                                        </p:attrNameLst>
                                      </p:cBhvr>
                                      <p:to>
                                        <p:strVal val="visible"/>
                                      </p:to>
                                    </p:set>
                                    <p:animEffect transition="in" filter="wipe(down)">
                                      <p:cBhvr>
                                        <p:cTn id="57" dur="500"/>
                                        <p:tgtEl>
                                          <p:spTgt spid="22">
                                            <p:bg/>
                                          </p:spTgt>
                                        </p:tgtEl>
                                      </p:cBhvr>
                                    </p:animEffect>
                                  </p:childTnLst>
                                </p:cTn>
                              </p:par>
                            </p:childTnLst>
                          </p:cTn>
                        </p:par>
                        <p:par>
                          <p:cTn id="58" fill="hold">
                            <p:stCondLst>
                              <p:cond delay="1750"/>
                            </p:stCondLst>
                            <p:childTnLst>
                              <p:par>
                                <p:cTn id="59" presetID="22" presetClass="entr" presetSubtype="4" fill="hold" grpId="0"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wipe(down)">
                                      <p:cBhvr>
                                        <p:cTn id="61" dur="500"/>
                                        <p:tgtEl>
                                          <p:spTgt spid="22">
                                            <p:txEl>
                                              <p:pRg st="0" end="0"/>
                                            </p:txEl>
                                          </p:spTgt>
                                        </p:tgtEl>
                                      </p:cBhvr>
                                    </p:animEffect>
                                  </p:childTnLst>
                                </p:cTn>
                              </p:par>
                            </p:childTnLst>
                          </p:cTn>
                        </p:par>
                        <p:par>
                          <p:cTn id="62" fill="hold">
                            <p:stCondLst>
                              <p:cond delay="2250"/>
                            </p:stCondLst>
                            <p:childTnLst>
                              <p:par>
                                <p:cTn id="63" presetID="42" presetClass="entr" presetSubtype="0" fill="hold" grpId="0" nodeType="afterEffect">
                                  <p:stCondLst>
                                    <p:cond delay="0"/>
                                  </p:stCondLst>
                                  <p:childTnLst>
                                    <p:set>
                                      <p:cBhvr>
                                        <p:cTn id="64" dur="1" fill="hold">
                                          <p:stCondLst>
                                            <p:cond delay="0"/>
                                          </p:stCondLst>
                                        </p:cTn>
                                        <p:tgtEl>
                                          <p:spTgt spid="25">
                                            <p:bg/>
                                          </p:spTgt>
                                        </p:tgtEl>
                                        <p:attrNameLst>
                                          <p:attrName>style.visibility</p:attrName>
                                        </p:attrNameLst>
                                      </p:cBhvr>
                                      <p:to>
                                        <p:strVal val="visible"/>
                                      </p:to>
                                    </p:set>
                                    <p:animEffect transition="in" filter="fade">
                                      <p:cBhvr>
                                        <p:cTn id="65" dur="500"/>
                                        <p:tgtEl>
                                          <p:spTgt spid="25">
                                            <p:bg/>
                                          </p:spTgt>
                                        </p:tgtEl>
                                      </p:cBhvr>
                                    </p:animEffect>
                                    <p:anim calcmode="lin" valueType="num">
                                      <p:cBhvr>
                                        <p:cTn id="66" dur="500" fill="hold"/>
                                        <p:tgtEl>
                                          <p:spTgt spid="25">
                                            <p:bg/>
                                          </p:spTgt>
                                        </p:tgtEl>
                                        <p:attrNameLst>
                                          <p:attrName>ppt_x</p:attrName>
                                        </p:attrNameLst>
                                      </p:cBhvr>
                                      <p:tavLst>
                                        <p:tav tm="0">
                                          <p:val>
                                            <p:strVal val="#ppt_x"/>
                                          </p:val>
                                        </p:tav>
                                        <p:tav tm="100000">
                                          <p:val>
                                            <p:strVal val="#ppt_x"/>
                                          </p:val>
                                        </p:tav>
                                      </p:tavLst>
                                    </p:anim>
                                    <p:anim calcmode="lin" valueType="num">
                                      <p:cBhvr>
                                        <p:cTn id="67" dur="500" fill="hold"/>
                                        <p:tgtEl>
                                          <p:spTgt spid="25">
                                            <p:bg/>
                                          </p:spTgt>
                                        </p:tgtEl>
                                        <p:attrNameLst>
                                          <p:attrName>ppt_y</p:attrName>
                                        </p:attrNameLst>
                                      </p:cBhvr>
                                      <p:tavLst>
                                        <p:tav tm="0">
                                          <p:val>
                                            <p:strVal val="#ppt_y+.1"/>
                                          </p:val>
                                        </p:tav>
                                        <p:tav tm="100000">
                                          <p:val>
                                            <p:strVal val="#ppt_y"/>
                                          </p:val>
                                        </p:tav>
                                      </p:tavLst>
                                    </p:anim>
                                  </p:childTnLst>
                                </p:cTn>
                              </p:par>
                            </p:childTnLst>
                          </p:cTn>
                        </p:par>
                        <p:par>
                          <p:cTn id="68" fill="hold">
                            <p:stCondLst>
                              <p:cond delay="2750"/>
                            </p:stCondLst>
                            <p:childTnLst>
                              <p:par>
                                <p:cTn id="69" presetID="42" presetClass="entr" presetSubtype="0" fill="hold" grpId="0" nodeType="after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fade">
                                      <p:cBhvr>
                                        <p:cTn id="71" dur="500"/>
                                        <p:tgtEl>
                                          <p:spTgt spid="25">
                                            <p:txEl>
                                              <p:pRg st="0" end="0"/>
                                            </p:txEl>
                                          </p:spTgt>
                                        </p:tgtEl>
                                      </p:cBhvr>
                                    </p:animEffect>
                                    <p:anim calcmode="lin" valueType="num">
                                      <p:cBhvr>
                                        <p:cTn id="7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6">
                                            <p:txEl>
                                              <p:pRg st="0" end="0"/>
                                            </p:txEl>
                                          </p:spTgt>
                                        </p:tgtEl>
                                        <p:attrNameLst>
                                          <p:attrName>style.visibility</p:attrName>
                                        </p:attrNameLst>
                                      </p:cBhvr>
                                      <p:to>
                                        <p:strVal val="visible"/>
                                      </p:to>
                                    </p:set>
                                    <p:animEffect transition="in" filter="fade">
                                      <p:cBhvr>
                                        <p:cTn id="77" dur="500"/>
                                        <p:tgtEl>
                                          <p:spTgt spid="26">
                                            <p:txEl>
                                              <p:pRg st="0" end="0"/>
                                            </p:txEl>
                                          </p:spTgt>
                                        </p:tgtEl>
                                      </p:cBhvr>
                                    </p:animEffect>
                                    <p:anim calcmode="lin" valueType="num">
                                      <p:cBhvr>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5" grpId="0" build="p" animBg="1">
        <p:tmplLst>
          <p:tmpl>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2" grpId="0" build="p" animBg="1">
        <p:tmplLst>
          <p:tmpl>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Image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1006302" y="306478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448802" y="6347140"/>
            <a:ext cx="4354395"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5182766" y="436127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4625266" y="7643630"/>
            <a:ext cx="4354395"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4" name="図プレースホルダー 7"/>
          <p:cNvSpPr>
            <a:spLocks noGrp="1" noChangeAspect="1"/>
          </p:cNvSpPr>
          <p:nvPr>
            <p:ph type="pic" sz="quarter" idx="17" hasCustomPrompt="1"/>
          </p:nvPr>
        </p:nvSpPr>
        <p:spPr>
          <a:xfrm>
            <a:off x="9359230" y="2617184"/>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7" name="テキスト プレースホルダー 5"/>
          <p:cNvSpPr>
            <a:spLocks noGrp="1"/>
          </p:cNvSpPr>
          <p:nvPr>
            <p:ph type="body" sz="quarter" idx="18" hasCustomPrompt="1"/>
          </p:nvPr>
        </p:nvSpPr>
        <p:spPr>
          <a:xfrm rot="21288877">
            <a:off x="8801730" y="5899538"/>
            <a:ext cx="4354395" cy="607972"/>
          </a:xfrm>
          <a:gradFill flip="none" rotWithShape="1">
            <a:gsLst>
              <a:gs pos="0">
                <a:schemeClr val="accent3">
                  <a:alpha val="0"/>
                </a:schemeClr>
              </a:gs>
              <a:gs pos="50000">
                <a:schemeClr val="accent3"/>
              </a:gs>
              <a:gs pos="100000">
                <a:schemeClr val="accent3"/>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8" name="図プレースホルダー 7"/>
          <p:cNvSpPr>
            <a:spLocks noGrp="1" noChangeAspect="1"/>
          </p:cNvSpPr>
          <p:nvPr>
            <p:ph type="pic" sz="quarter" idx="19" hasCustomPrompt="1"/>
          </p:nvPr>
        </p:nvSpPr>
        <p:spPr>
          <a:xfrm>
            <a:off x="13535694" y="3477508"/>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9" name="テキスト プレースホルダー 5"/>
          <p:cNvSpPr>
            <a:spLocks noGrp="1"/>
          </p:cNvSpPr>
          <p:nvPr>
            <p:ph type="body" sz="quarter" idx="20" hasCustomPrompt="1"/>
          </p:nvPr>
        </p:nvSpPr>
        <p:spPr>
          <a:xfrm rot="21288877">
            <a:off x="12978194" y="6759862"/>
            <a:ext cx="4354395" cy="607972"/>
          </a:xfrm>
          <a:gradFill flip="none" rotWithShape="1">
            <a:gsLst>
              <a:gs pos="0">
                <a:schemeClr val="accent4">
                  <a:alpha val="0"/>
                </a:schemeClr>
              </a:gs>
              <a:gs pos="50000">
                <a:schemeClr val="accent4"/>
              </a:gs>
              <a:gs pos="100000">
                <a:schemeClr val="accent4"/>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934294" y="7303740"/>
            <a:ext cx="3456384" cy="1440160"/>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038752" y="8599884"/>
            <a:ext cx="3456384" cy="1440160"/>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9287224" y="6871692"/>
            <a:ext cx="3456384" cy="1440160"/>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3463687" y="7591772"/>
            <a:ext cx="3456384"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8409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wipe(down)">
                                      <p:cBhvr>
                                        <p:cTn id="56" dur="500"/>
                                        <p:tgtEl>
                                          <p:spTgt spid="22">
                                            <p:bg/>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wipe(down)">
                                      <p:cBhvr>
                                        <p:cTn id="66" dur="500"/>
                                        <p:tgtEl>
                                          <p:spTgt spid="23">
                                            <p:bg/>
                                          </p:spTgt>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wipe(down)">
                                      <p:cBhvr>
                                        <p:cTn id="69" dur="500"/>
                                        <p:tgtEl>
                                          <p:spTgt spid="23">
                                            <p:txEl>
                                              <p:pRg st="0" end="0"/>
                                            </p:txEl>
                                          </p:spTgt>
                                        </p:tgtEl>
                                      </p:cBhvr>
                                    </p:animEffect>
                                  </p:childTnLst>
                                </p:cTn>
                              </p:par>
                            </p:childTnLst>
                          </p:cTn>
                        </p:par>
                        <p:par>
                          <p:cTn id="70" fill="hold">
                            <p:stCondLst>
                              <p:cond delay="1750"/>
                            </p:stCondLst>
                            <p:childTnLst>
                              <p:par>
                                <p:cTn id="71" presetID="10"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7">
                                            <p:bg/>
                                          </p:spTgt>
                                        </p:tgtEl>
                                        <p:attrNameLst>
                                          <p:attrName>style.visibility</p:attrName>
                                        </p:attrNameLst>
                                      </p:cBhvr>
                                      <p:to>
                                        <p:strVal val="visible"/>
                                      </p:to>
                                    </p:set>
                                    <p:animEffect transition="in" filter="wipe(down)">
                                      <p:cBhvr>
                                        <p:cTn id="76" dur="500"/>
                                        <p:tgtEl>
                                          <p:spTgt spid="27">
                                            <p:bg/>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animEffect transition="in" filter="wipe(down)">
                                      <p:cBhvr>
                                        <p:cTn id="79" dur="500"/>
                                        <p:tgtEl>
                                          <p:spTgt spid="27">
                                            <p:txEl>
                                              <p:pRg st="0" end="0"/>
                                            </p:txEl>
                                          </p:spTgt>
                                        </p:tgtEl>
                                      </p:cBhvr>
                                    </p:animEffect>
                                  </p:childTnLst>
                                </p:cTn>
                              </p:par>
                            </p:childTnLst>
                          </p:cTn>
                        </p:par>
                        <p:par>
                          <p:cTn id="80" fill="hold">
                            <p:stCondLst>
                              <p:cond delay="2250"/>
                            </p:stCondLst>
                            <p:childTnLst>
                              <p:par>
                                <p:cTn id="81" presetID="10" presetClass="entr" presetSubtype="0"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bg/>
                                          </p:spTgt>
                                        </p:tgtEl>
                                        <p:attrNameLst>
                                          <p:attrName>style.visibility</p:attrName>
                                        </p:attrNameLst>
                                      </p:cBhvr>
                                      <p:to>
                                        <p:strVal val="visible"/>
                                      </p:to>
                                    </p:set>
                                    <p:animEffect transition="in" filter="wipe(down)">
                                      <p:cBhvr>
                                        <p:cTn id="86" dur="500"/>
                                        <p:tgtEl>
                                          <p:spTgt spid="29">
                                            <p:bg/>
                                          </p:spTgt>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9">
                                            <p:txEl>
                                              <p:pRg st="0" end="0"/>
                                            </p:txEl>
                                          </p:spTgt>
                                        </p:tgtEl>
                                        <p:attrNameLst>
                                          <p:attrName>style.visibility</p:attrName>
                                        </p:attrNameLst>
                                      </p:cBhvr>
                                      <p:to>
                                        <p:strVal val="visible"/>
                                      </p:to>
                                    </p:set>
                                    <p:animEffect transition="in" filter="wipe(down)">
                                      <p:cBhvr>
                                        <p:cTn id="89" dur="500"/>
                                        <p:tgtEl>
                                          <p:spTgt spid="29">
                                            <p:txEl>
                                              <p:pRg st="0" end="0"/>
                                            </p:txEl>
                                          </p:spTgt>
                                        </p:tgtEl>
                                      </p:cBhvr>
                                    </p:animEffect>
                                  </p:childTnLst>
                                </p:cTn>
                              </p:par>
                            </p:childTnLst>
                          </p:cTn>
                        </p:par>
                        <p:par>
                          <p:cTn id="90" fill="hold">
                            <p:stCondLst>
                              <p:cond delay="2750"/>
                            </p:stCondLst>
                            <p:childTnLst>
                              <p:par>
                                <p:cTn id="91" presetID="42" presetClass="entr" presetSubtype="0" fill="hold" grpId="0" nodeType="afterEffect">
                                  <p:stCondLst>
                                    <p:cond delay="0"/>
                                  </p:stCondLst>
                                  <p:childTnLst>
                                    <p:set>
                                      <p:cBhvr>
                                        <p:cTn id="92" dur="1" fill="hold">
                                          <p:stCondLst>
                                            <p:cond delay="0"/>
                                          </p:stCondLst>
                                        </p:cTn>
                                        <p:tgtEl>
                                          <p:spTgt spid="30">
                                            <p:txEl>
                                              <p:pRg st="0" end="0"/>
                                            </p:txEl>
                                          </p:spTgt>
                                        </p:tgtEl>
                                        <p:attrNameLst>
                                          <p:attrName>style.visibility</p:attrName>
                                        </p:attrNameLst>
                                      </p:cBhvr>
                                      <p:to>
                                        <p:strVal val="visible"/>
                                      </p:to>
                                    </p:set>
                                    <p:animEffect transition="in" filter="fade">
                                      <p:cBhvr>
                                        <p:cTn id="93" dur="500"/>
                                        <p:tgtEl>
                                          <p:spTgt spid="30">
                                            <p:txEl>
                                              <p:pRg st="0" end="0"/>
                                            </p:txEl>
                                          </p:spTgt>
                                        </p:tgtEl>
                                      </p:cBhvr>
                                    </p:animEffect>
                                    <p:anim calcmode="lin" valueType="num">
                                      <p:cBhvr>
                                        <p:cTn id="9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3250"/>
                            </p:stCondLst>
                            <p:childTnLst>
                              <p:par>
                                <p:cTn id="97" presetID="42" presetClass="entr" presetSubtype="0" fill="hold" grpId="0" nodeType="afterEffect">
                                  <p:stCondLst>
                                    <p:cond delay="0"/>
                                  </p:stCondLst>
                                  <p:childTnLst>
                                    <p:set>
                                      <p:cBhvr>
                                        <p:cTn id="98" dur="1" fill="hold">
                                          <p:stCondLst>
                                            <p:cond delay="0"/>
                                          </p:stCondLst>
                                        </p:cTn>
                                        <p:tgtEl>
                                          <p:spTgt spid="31">
                                            <p:txEl>
                                              <p:pRg st="0" end="0"/>
                                            </p:txEl>
                                          </p:spTgt>
                                        </p:tgtEl>
                                        <p:attrNameLst>
                                          <p:attrName>style.visibility</p:attrName>
                                        </p:attrNameLst>
                                      </p:cBhvr>
                                      <p:to>
                                        <p:strVal val="visible"/>
                                      </p:to>
                                    </p:set>
                                    <p:animEffect transition="in" filter="fade">
                                      <p:cBhvr>
                                        <p:cTn id="99" dur="500"/>
                                        <p:tgtEl>
                                          <p:spTgt spid="31">
                                            <p:txEl>
                                              <p:pRg st="0" end="0"/>
                                            </p:txEl>
                                          </p:spTgt>
                                        </p:tgtEl>
                                      </p:cBhvr>
                                    </p:animEffect>
                                    <p:anim calcmode="lin" valueType="num">
                                      <p:cBhvr>
                                        <p:cTn id="10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02" fill="hold">
                            <p:stCondLst>
                              <p:cond delay="3750"/>
                            </p:stCondLst>
                            <p:childTnLst>
                              <p:par>
                                <p:cTn id="103" presetID="42" presetClass="entr" presetSubtype="0" fill="hold" grpId="0" nodeType="afterEffect">
                                  <p:stCondLst>
                                    <p:cond delay="0"/>
                                  </p:stCondLst>
                                  <p:childTnLst>
                                    <p:set>
                                      <p:cBhvr>
                                        <p:cTn id="104" dur="1" fill="hold">
                                          <p:stCondLst>
                                            <p:cond delay="0"/>
                                          </p:stCondLst>
                                        </p:cTn>
                                        <p:tgtEl>
                                          <p:spTgt spid="32">
                                            <p:txEl>
                                              <p:pRg st="0" end="0"/>
                                            </p:txEl>
                                          </p:spTgt>
                                        </p:tgtEl>
                                        <p:attrNameLst>
                                          <p:attrName>style.visibility</p:attrName>
                                        </p:attrNameLst>
                                      </p:cBhvr>
                                      <p:to>
                                        <p:strVal val="visible"/>
                                      </p:to>
                                    </p:set>
                                    <p:animEffect transition="in" filter="fade">
                                      <p:cBhvr>
                                        <p:cTn id="105" dur="500"/>
                                        <p:tgtEl>
                                          <p:spTgt spid="32">
                                            <p:txEl>
                                              <p:pRg st="0" end="0"/>
                                            </p:txEl>
                                          </p:spTgt>
                                        </p:tgtEl>
                                      </p:cBhvr>
                                    </p:animEffect>
                                    <p:anim calcmode="lin" valueType="num">
                                      <p:cBhvr>
                                        <p:cTn id="10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250"/>
                            </p:stCondLst>
                            <p:childTnLst>
                              <p:par>
                                <p:cTn id="109" presetID="42" presetClass="entr" presetSubtype="0" fill="hold" grpId="0" nodeType="afterEffect">
                                  <p:stCondLst>
                                    <p:cond delay="0"/>
                                  </p:stCondLst>
                                  <p:childTnLst>
                                    <p:set>
                                      <p:cBhvr>
                                        <p:cTn id="110" dur="1" fill="hold">
                                          <p:stCondLst>
                                            <p:cond delay="0"/>
                                          </p:stCondLst>
                                        </p:cTn>
                                        <p:tgtEl>
                                          <p:spTgt spid="33">
                                            <p:txEl>
                                              <p:pRg st="0" end="0"/>
                                            </p:txEl>
                                          </p:spTgt>
                                        </p:tgtEl>
                                        <p:attrNameLst>
                                          <p:attrName>style.visibility</p:attrName>
                                        </p:attrNameLst>
                                      </p:cBhvr>
                                      <p:to>
                                        <p:strVal val="visible"/>
                                      </p:to>
                                    </p:set>
                                    <p:animEffect transition="in" filter="fade">
                                      <p:cBhvr>
                                        <p:cTn id="111" dur="500"/>
                                        <p:tgtEl>
                                          <p:spTgt spid="33">
                                            <p:txEl>
                                              <p:pRg st="0" end="0"/>
                                            </p:txEl>
                                          </p:spTgt>
                                        </p:tgtEl>
                                      </p:cBhvr>
                                    </p:animEffect>
                                    <p:anim calcmode="lin" valueType="num">
                                      <p:cBhvr>
                                        <p:cTn id="112"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18" grpId="0"/>
      <p:bldP spid="23" grpId="0" build="p" animBg="1">
        <p:tmplLst>
          <p:tmpl>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Lst>
      </p:bldP>
      <p:bldP spid="24" grpId="0"/>
      <p:bldP spid="27" grpId="0" build="p" animBg="1">
        <p:tmplLst>
          <p:tmpl>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p:bldP spid="29" grpId="0" build="p" animBg="1">
        <p:tmplLst>
          <p:tmpl>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Graph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30" name="テキスト プレースホルダー 5"/>
          <p:cNvSpPr>
            <a:spLocks noGrp="1"/>
          </p:cNvSpPr>
          <p:nvPr>
            <p:ph type="body" sz="quarter" idx="21" hasCustomPrompt="1"/>
          </p:nvPr>
        </p:nvSpPr>
        <p:spPr>
          <a:xfrm>
            <a:off x="1366342" y="7231732"/>
            <a:ext cx="3600400" cy="2016224"/>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182766" y="7231732"/>
            <a:ext cx="3600400" cy="2016224"/>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8999190" y="7231732"/>
            <a:ext cx="3600400" cy="2016224"/>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2815614" y="7231732"/>
            <a:ext cx="3600400" cy="2016224"/>
          </a:xfrm>
        </p:spPr>
        <p:txBody>
          <a:bodyPr anchor="t">
            <a:normAutofit/>
          </a:bodyPr>
          <a:lstStyle>
            <a:lvl1pPr algn="l">
              <a:defRPr sz="2000" baseline="0"/>
            </a:lvl1pPr>
          </a:lstStyle>
          <a:p>
            <a:pPr lvl="0"/>
            <a:r>
              <a:rPr lang="en-US"/>
              <a:t>Text Here</a:t>
            </a:r>
          </a:p>
        </p:txBody>
      </p:sp>
      <p:sp>
        <p:nvSpPr>
          <p:cNvPr id="6" name="グラフ プレースホルダー 5"/>
          <p:cNvSpPr>
            <a:spLocks noGrp="1"/>
          </p:cNvSpPr>
          <p:nvPr>
            <p:ph type="chart" sz="quarter" idx="25" hasCustomPrompt="1"/>
          </p:nvPr>
        </p:nvSpPr>
        <p:spPr>
          <a:xfrm>
            <a:off x="1510358" y="2906150"/>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4" name="グラフ プレースホルダー 5"/>
          <p:cNvSpPr>
            <a:spLocks noGrp="1"/>
          </p:cNvSpPr>
          <p:nvPr>
            <p:ph type="chart" sz="quarter" idx="26" hasCustomPrompt="1"/>
          </p:nvPr>
        </p:nvSpPr>
        <p:spPr>
          <a:xfrm>
            <a:off x="5302706"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5" name="グラフ プレースホルダー 5"/>
          <p:cNvSpPr>
            <a:spLocks noGrp="1"/>
          </p:cNvSpPr>
          <p:nvPr>
            <p:ph type="chart" sz="quarter" idx="27" hasCustomPrompt="1"/>
          </p:nvPr>
        </p:nvSpPr>
        <p:spPr>
          <a:xfrm>
            <a:off x="9129752"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6" name="グラフ プレースホルダー 5"/>
          <p:cNvSpPr>
            <a:spLocks noGrp="1"/>
          </p:cNvSpPr>
          <p:nvPr>
            <p:ph type="chart" sz="quarter" idx="28" hasCustomPrompt="1"/>
          </p:nvPr>
        </p:nvSpPr>
        <p:spPr>
          <a:xfrm>
            <a:off x="12952903" y="2900254"/>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7" name="テキスト プレースホルダー 5"/>
          <p:cNvSpPr>
            <a:spLocks noGrp="1"/>
          </p:cNvSpPr>
          <p:nvPr>
            <p:ph type="body" sz="quarter" idx="15" hasCustomPrompt="1"/>
          </p:nvPr>
        </p:nvSpPr>
        <p:spPr>
          <a:xfrm>
            <a:off x="1518677" y="6727676"/>
            <a:ext cx="3448065" cy="505659"/>
          </a:xfrm>
          <a:solidFill>
            <a:schemeClr val="accent1"/>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8" name="テキスト プレースホルダー 5"/>
          <p:cNvSpPr>
            <a:spLocks noGrp="1"/>
          </p:cNvSpPr>
          <p:nvPr>
            <p:ph type="body" sz="quarter" idx="29" hasCustomPrompt="1"/>
          </p:nvPr>
        </p:nvSpPr>
        <p:spPr>
          <a:xfrm>
            <a:off x="5326782" y="6727676"/>
            <a:ext cx="3448065" cy="505659"/>
          </a:xfrm>
          <a:solidFill>
            <a:schemeClr val="accent2"/>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9" name="テキスト プレースホルダー 5"/>
          <p:cNvSpPr>
            <a:spLocks noGrp="1"/>
          </p:cNvSpPr>
          <p:nvPr>
            <p:ph type="body" sz="quarter" idx="30" hasCustomPrompt="1"/>
          </p:nvPr>
        </p:nvSpPr>
        <p:spPr>
          <a:xfrm>
            <a:off x="9143206" y="6727676"/>
            <a:ext cx="3448065" cy="505659"/>
          </a:xfrm>
          <a:solidFill>
            <a:schemeClr val="accent3"/>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40" name="テキスト プレースホルダー 5"/>
          <p:cNvSpPr>
            <a:spLocks noGrp="1"/>
          </p:cNvSpPr>
          <p:nvPr>
            <p:ph type="body" sz="quarter" idx="31" hasCustomPrompt="1"/>
          </p:nvPr>
        </p:nvSpPr>
        <p:spPr>
          <a:xfrm>
            <a:off x="12959630" y="6727676"/>
            <a:ext cx="3448065" cy="505659"/>
          </a:xfrm>
          <a:solidFill>
            <a:schemeClr val="accent4"/>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Tree>
    <p:extLst>
      <p:ext uri="{BB962C8B-B14F-4D97-AF65-F5344CB8AC3E}">
        <p14:creationId xmlns:p14="http://schemas.microsoft.com/office/powerpoint/2010/main" val="136942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7" name="表プレースホルダー 6"/>
          <p:cNvSpPr>
            <a:spLocks noGrp="1"/>
          </p:cNvSpPr>
          <p:nvPr>
            <p:ph type="tbl" sz="quarter" idx="22" hasCustomPrompt="1"/>
          </p:nvPr>
        </p:nvSpPr>
        <p:spPr>
          <a:xfrm>
            <a:off x="1798390" y="2840039"/>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3" name="表プレースホルダー 6"/>
          <p:cNvSpPr>
            <a:spLocks noGrp="1"/>
          </p:cNvSpPr>
          <p:nvPr>
            <p:ph type="tbl" sz="quarter" idx="23" hasCustomPrompt="1"/>
          </p:nvPr>
        </p:nvSpPr>
        <p:spPr>
          <a:xfrm>
            <a:off x="6766942"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4" name="表プレースホルダー 6"/>
          <p:cNvSpPr>
            <a:spLocks noGrp="1"/>
          </p:cNvSpPr>
          <p:nvPr>
            <p:ph type="tbl" sz="quarter" idx="24" hasCustomPrompt="1"/>
          </p:nvPr>
        </p:nvSpPr>
        <p:spPr>
          <a:xfrm>
            <a:off x="11735369"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5"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46" name="テキスト プレースホルダー 5"/>
          <p:cNvSpPr>
            <a:spLocks noGrp="1"/>
          </p:cNvSpPr>
          <p:nvPr>
            <p:ph type="body" sz="quarter" idx="21" hasCustomPrompt="1"/>
          </p:nvPr>
        </p:nvSpPr>
        <p:spPr>
          <a:xfrm>
            <a:off x="1251956" y="8527876"/>
            <a:ext cx="15265697"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83115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038750" y="3813742"/>
            <a:ext cx="12313368" cy="1329758"/>
          </a:xfrm>
        </p:spPr>
        <p:txBody>
          <a:bodyPr anchor="b">
            <a:noAutofit/>
          </a:bodyPr>
          <a:lstStyle>
            <a:lvl1pPr algn="l">
              <a:lnSpc>
                <a:spcPts val="9000"/>
              </a:lnSpc>
              <a:defRPr sz="4800" baseline="0">
                <a:latin typeface="Aleo-BoldItalic" pitchFamily="34" charset="0"/>
              </a:defRPr>
            </a:lvl1pPr>
          </a:lstStyle>
          <a:p>
            <a:r>
              <a:rPr lang="en-US" altLang="ja-JP"/>
              <a:t>Text</a:t>
            </a:r>
            <a:endParaRPr lang="en-US"/>
          </a:p>
        </p:txBody>
      </p:sp>
      <p:sp>
        <p:nvSpPr>
          <p:cNvPr id="3" name="サブタイトル 2"/>
          <p:cNvSpPr>
            <a:spLocks noGrp="1"/>
          </p:cNvSpPr>
          <p:nvPr>
            <p:ph type="subTitle" idx="1" hasCustomPrompt="1"/>
          </p:nvPr>
        </p:nvSpPr>
        <p:spPr>
          <a:xfrm>
            <a:off x="5038750" y="4936096"/>
            <a:ext cx="10153128" cy="567444"/>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Text</a:t>
            </a:r>
            <a:endParaRPr lang="en-US"/>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テキスト プレースホルダー 22"/>
          <p:cNvSpPr>
            <a:spLocks noGrp="1"/>
          </p:cNvSpPr>
          <p:nvPr>
            <p:ph type="body" sz="quarter" idx="13" hasCustomPrompt="1"/>
          </p:nvPr>
        </p:nvSpPr>
        <p:spPr>
          <a:xfrm>
            <a:off x="5254774" y="8095828"/>
            <a:ext cx="9289032" cy="1800200"/>
          </a:xfrm>
        </p:spPr>
        <p:txBody>
          <a:bodyPr anchor="b">
            <a:normAutofit/>
          </a:bodyPr>
          <a:lstStyle>
            <a:lvl1pPr algn="r">
              <a:defRPr sz="2400">
                <a:latin typeface="+mn-lt"/>
              </a:defRPr>
            </a:lvl1pPr>
          </a:lstStyle>
          <a:p>
            <a:pPr lvl="0"/>
            <a:r>
              <a:rPr lang="en-US"/>
              <a:t>“Text Here”</a:t>
            </a:r>
          </a:p>
        </p:txBody>
      </p:sp>
    </p:spTree>
    <p:extLst>
      <p:ext uri="{BB962C8B-B14F-4D97-AF65-F5344CB8AC3E}">
        <p14:creationId xmlns:p14="http://schemas.microsoft.com/office/powerpoint/2010/main" val="175318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6"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80">
                                          <p:stCondLst>
                                            <p:cond delay="0"/>
                                          </p:stCondLst>
                                        </p:cTn>
                                        <p:tgtEl>
                                          <p:spTgt spid="2"/>
                                        </p:tgtEl>
                                      </p:cBhvr>
                                    </p:animEffect>
                                    <p:anim calcmode="lin" valueType="num">
                                      <p:cBhvr>
                                        <p:cTn id="4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0" dur="26">
                                          <p:stCondLst>
                                            <p:cond delay="650"/>
                                          </p:stCondLst>
                                        </p:cTn>
                                        <p:tgtEl>
                                          <p:spTgt spid="2"/>
                                        </p:tgtEl>
                                      </p:cBhvr>
                                      <p:to x="100000" y="60000"/>
                                    </p:animScale>
                                    <p:animScale>
                                      <p:cBhvr>
                                        <p:cTn id="51" dur="166" decel="50000">
                                          <p:stCondLst>
                                            <p:cond delay="676"/>
                                          </p:stCondLst>
                                        </p:cTn>
                                        <p:tgtEl>
                                          <p:spTgt spid="2"/>
                                        </p:tgtEl>
                                      </p:cBhvr>
                                      <p:to x="100000" y="100000"/>
                                    </p:animScale>
                                    <p:animScale>
                                      <p:cBhvr>
                                        <p:cTn id="52" dur="26">
                                          <p:stCondLst>
                                            <p:cond delay="1312"/>
                                          </p:stCondLst>
                                        </p:cTn>
                                        <p:tgtEl>
                                          <p:spTgt spid="2"/>
                                        </p:tgtEl>
                                      </p:cBhvr>
                                      <p:to x="100000" y="80000"/>
                                    </p:animScale>
                                    <p:animScale>
                                      <p:cBhvr>
                                        <p:cTn id="53" dur="166" decel="50000">
                                          <p:stCondLst>
                                            <p:cond delay="1338"/>
                                          </p:stCondLst>
                                        </p:cTn>
                                        <p:tgtEl>
                                          <p:spTgt spid="2"/>
                                        </p:tgtEl>
                                      </p:cBhvr>
                                      <p:to x="100000" y="100000"/>
                                    </p:animScale>
                                    <p:animScale>
                                      <p:cBhvr>
                                        <p:cTn id="54" dur="26">
                                          <p:stCondLst>
                                            <p:cond delay="1642"/>
                                          </p:stCondLst>
                                        </p:cTn>
                                        <p:tgtEl>
                                          <p:spTgt spid="2"/>
                                        </p:tgtEl>
                                      </p:cBhvr>
                                      <p:to x="100000" y="90000"/>
                                    </p:animScale>
                                    <p:animScale>
                                      <p:cBhvr>
                                        <p:cTn id="55" dur="166" decel="50000">
                                          <p:stCondLst>
                                            <p:cond delay="1668"/>
                                          </p:stCondLst>
                                        </p:cTn>
                                        <p:tgtEl>
                                          <p:spTgt spid="2"/>
                                        </p:tgtEl>
                                      </p:cBhvr>
                                      <p:to x="100000" y="100000"/>
                                    </p:animScale>
                                    <p:animScale>
                                      <p:cBhvr>
                                        <p:cTn id="56" dur="26">
                                          <p:stCondLst>
                                            <p:cond delay="1808"/>
                                          </p:stCondLst>
                                        </p:cTn>
                                        <p:tgtEl>
                                          <p:spTgt spid="2"/>
                                        </p:tgtEl>
                                      </p:cBhvr>
                                      <p:to x="100000" y="95000"/>
                                    </p:animScale>
                                    <p:animScale>
                                      <p:cBhvr>
                                        <p:cTn id="57" dur="166" decel="50000">
                                          <p:stCondLst>
                                            <p:cond delay="1834"/>
                                          </p:stCondLst>
                                        </p:cTn>
                                        <p:tgtEl>
                                          <p:spTgt spid="2"/>
                                        </p:tgtEl>
                                      </p:cBhvr>
                                      <p:to x="100000" y="100000"/>
                                    </p:animScale>
                                  </p:childTnLst>
                                </p:cTn>
                              </p:par>
                            </p:childTnLst>
                          </p:cTn>
                        </p:par>
                        <p:par>
                          <p:cTn id="58" fill="hold">
                            <p:stCondLst>
                              <p:cond delay="4000"/>
                            </p:stCondLst>
                            <p:childTnLst>
                              <p:par>
                                <p:cTn id="59" presetID="47" presetClass="entr" presetSubtype="0" fill="hold" grpId="0" nodeType="after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1000"/>
                                        <p:tgtEl>
                                          <p:spTgt spid="3">
                                            <p:txEl>
                                              <p:pRg st="0" end="0"/>
                                            </p:txEl>
                                          </p:spTgt>
                                        </p:tgtEl>
                                      </p:cBhvr>
                                    </p:animEffect>
                                    <p:anim calcmode="lin" valueType="num">
                                      <p:cBhvr>
                                        <p:cTn id="6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1000"/>
                                        <p:tgtEl>
                                          <p:spTgt spid="17">
                                            <p:txEl>
                                              <p:pRg st="0" end="0"/>
                                            </p:txEl>
                                          </p:spTgt>
                                        </p:tgtEl>
                                      </p:cBhvr>
                                    </p:animEffect>
                                    <p:anim calcmode="lin" valueType="num">
                                      <p:cBhvr>
                                        <p:cTn id="67"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Graph - 1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7920881" cy="6264696"/>
          </a:xfrm>
          <a:effectLst/>
        </p:spPr>
        <p:txBody>
          <a:bodyPr>
            <a:normAutofit/>
          </a:bodyPr>
          <a:lstStyle>
            <a:lvl1pPr>
              <a:defRPr sz="2400">
                <a:solidFill>
                  <a:schemeClr val="bg1">
                    <a:lumMod val="65000"/>
                  </a:schemeClr>
                </a:solidFill>
              </a:defRPr>
            </a:lvl1pPr>
          </a:lstStyle>
          <a:p>
            <a:r>
              <a:rPr lang="en-US"/>
              <a:t>Graph</a:t>
            </a:r>
          </a:p>
        </p:txBody>
      </p:sp>
      <p:sp>
        <p:nvSpPr>
          <p:cNvPr id="28" name="テキスト プレースホルダー 5"/>
          <p:cNvSpPr>
            <a:spLocks noGrp="1"/>
          </p:cNvSpPr>
          <p:nvPr>
            <p:ph type="body" sz="quarter" idx="26" hasCustomPrompt="1"/>
          </p:nvPr>
        </p:nvSpPr>
        <p:spPr>
          <a:xfrm>
            <a:off x="9563271" y="5863580"/>
            <a:ext cx="6748737"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9543258" y="6655668"/>
            <a:ext cx="6696744" cy="2449876"/>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7062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No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329389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Graph - 1 Text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14977665" cy="4680520"/>
          </a:xfrm>
          <a:effectLst/>
        </p:spPr>
        <p:txBody>
          <a:bodyPr>
            <a:normAutofit/>
          </a:bodyPr>
          <a:lstStyle>
            <a:lvl1pPr>
              <a:defRPr sz="2400">
                <a:solidFill>
                  <a:schemeClr val="bg1">
                    <a:lumMod val="65000"/>
                  </a:schemeClr>
                </a:solidFill>
              </a:defRPr>
            </a:lvl1pPr>
          </a:lstStyle>
          <a:p>
            <a:r>
              <a:rPr lang="en-US"/>
              <a:t>Graph</a:t>
            </a:r>
          </a:p>
        </p:txBody>
      </p:sp>
      <p:sp>
        <p:nvSpPr>
          <p:cNvPr id="17"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22413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1990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 2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122487"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2599422" y="6131586"/>
            <a:ext cx="6168893"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9827343"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10304278" y="6131586"/>
            <a:ext cx="6168893"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1970030" y="7150206"/>
            <a:ext cx="6309080" cy="2098096"/>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9683330" y="7149860"/>
            <a:ext cx="6309080" cy="209809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0411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barn(inVertical)">
                                      <p:cBhvr>
                                        <p:cTn id="56" dur="500"/>
                                        <p:tgtEl>
                                          <p:spTgt spid="22">
                                            <p:bg/>
                                          </p:spTgt>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barn(inVertical)">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barn(inVertical)">
                                      <p:cBhvr>
                                        <p:cTn id="66" dur="500"/>
                                        <p:tgtEl>
                                          <p:spTgt spid="23">
                                            <p:bg/>
                                          </p:spTgt>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barn(inVertical)">
                                      <p:cBhvr>
                                        <p:cTn id="69" dur="500"/>
                                        <p:tgtEl>
                                          <p:spTgt spid="23">
                                            <p:txEl>
                                              <p:pRg st="0" end="0"/>
                                            </p:txEl>
                                          </p:spTgt>
                                        </p:tgtEl>
                                      </p:cBhvr>
                                    </p:animEffect>
                                  </p:childTnLst>
                                </p:cTn>
                              </p:par>
                            </p:childTnLst>
                          </p:cTn>
                        </p:par>
                        <p:par>
                          <p:cTn id="70" fill="hold">
                            <p:stCondLst>
                              <p:cond delay="1750"/>
                            </p:stCondLst>
                            <p:childTnLst>
                              <p:par>
                                <p:cTn id="71" presetID="42" presetClass="entr" presetSubtype="0" fill="hold" grpId="0" nodeType="afterEffect">
                                  <p:stCondLst>
                                    <p:cond delay="0"/>
                                  </p:stCondLst>
                                  <p:childTnLst>
                                    <p:set>
                                      <p:cBhvr>
                                        <p:cTn id="72" dur="1" fill="hold">
                                          <p:stCondLst>
                                            <p:cond delay="0"/>
                                          </p:stCondLst>
                                        </p:cTn>
                                        <p:tgtEl>
                                          <p:spTgt spid="30">
                                            <p:txEl>
                                              <p:pRg st="0" end="0"/>
                                            </p:txEl>
                                          </p:spTgt>
                                        </p:tgtEl>
                                        <p:attrNameLst>
                                          <p:attrName>style.visibility</p:attrName>
                                        </p:attrNameLst>
                                      </p:cBhvr>
                                      <p:to>
                                        <p:strVal val="visible"/>
                                      </p:to>
                                    </p:set>
                                    <p:animEffect transition="in" filter="fade">
                                      <p:cBhvr>
                                        <p:cTn id="73" dur="500"/>
                                        <p:tgtEl>
                                          <p:spTgt spid="30">
                                            <p:txEl>
                                              <p:pRg st="0" end="0"/>
                                            </p:txEl>
                                          </p:spTgt>
                                        </p:tgtEl>
                                      </p:cBhvr>
                                    </p:animEffect>
                                    <p:anim calcmode="lin" valueType="num">
                                      <p:cBhvr>
                                        <p:cTn id="7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2250"/>
                            </p:stCondLst>
                            <p:childTnLst>
                              <p:par>
                                <p:cTn id="77" presetID="42" presetClass="entr" presetSubtype="0" fill="hold" grpId="0" nodeType="afterEffect">
                                  <p:stCondLst>
                                    <p:cond delay="0"/>
                                  </p:stCondLst>
                                  <p:childTnLst>
                                    <p:set>
                                      <p:cBhvr>
                                        <p:cTn id="78" dur="1" fill="hold">
                                          <p:stCondLst>
                                            <p:cond delay="0"/>
                                          </p:stCondLst>
                                        </p:cTn>
                                        <p:tgtEl>
                                          <p:spTgt spid="31">
                                            <p:txEl>
                                              <p:pRg st="0" end="0"/>
                                            </p:txEl>
                                          </p:spTgt>
                                        </p:tgtEl>
                                        <p:attrNameLst>
                                          <p:attrName>style.visibility</p:attrName>
                                        </p:attrNameLst>
                                      </p:cBhvr>
                                      <p:to>
                                        <p:strVal val="visible"/>
                                      </p:to>
                                    </p:set>
                                    <p:animEffect transition="in" filter="fade">
                                      <p:cBhvr>
                                        <p:cTn id="79" dur="500"/>
                                        <p:tgtEl>
                                          <p:spTgt spid="31">
                                            <p:txEl>
                                              <p:pRg st="0" end="0"/>
                                            </p:txEl>
                                          </p:spTgt>
                                        </p:tgtEl>
                                      </p:cBhvr>
                                    </p:animEffect>
                                    <p:anim calcmode="lin" valueType="num">
                                      <p:cBhvr>
                                        <p:cTn id="8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Lst>
      </p:bldP>
      <p:bldP spid="18" grpId="0"/>
      <p:bldP spid="23" grpId="0" build="p" animBg="1">
        <p:tmplLst>
          <p:tmpl>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58966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age - 1 Column -Horizontal">
    <p:spTree>
      <p:nvGrpSpPr>
        <p:cNvPr id="1" name=""/>
        <p:cNvGrpSpPr/>
        <p:nvPr/>
      </p:nvGrpSpPr>
      <p:grpSpPr>
        <a:xfrm>
          <a:off x="0" y="0"/>
          <a:ext cx="0" cy="0"/>
          <a:chOff x="0" y="0"/>
          <a:chExt cx="0" cy="0"/>
        </a:xfrm>
      </p:grpSpPr>
      <p:sp>
        <p:nvSpPr>
          <p:cNvPr id="25" name="図プレースホルダー 7"/>
          <p:cNvSpPr>
            <a:spLocks noGrp="1" noChangeAspect="1"/>
          </p:cNvSpPr>
          <p:nvPr>
            <p:ph type="pic" sz="quarter" idx="13" hasCustomPrompt="1"/>
          </p:nvPr>
        </p:nvSpPr>
        <p:spPr>
          <a:xfrm>
            <a:off x="1582367" y="2479204"/>
            <a:ext cx="15265696" cy="4176464"/>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15064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7879804"/>
            <a:ext cx="15265697" cy="1665265"/>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0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bg/>
                                          </p:spTgt>
                                        </p:tgtEl>
                                        <p:attrNameLst>
                                          <p:attrName>style.visibility</p:attrName>
                                        </p:attrNameLst>
                                      </p:cBhvr>
                                      <p:to>
                                        <p:strVal val="visible"/>
                                      </p:to>
                                    </p:set>
                                    <p:animEffect transition="in" filter="randombar(horizontal)">
                                      <p:cBhvr>
                                        <p:cTn id="57" dur="500"/>
                                        <p:tgtEl>
                                          <p:spTgt spid="16">
                                            <p:bg/>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61" dur="500"/>
                                        <p:tgtEl>
                                          <p:spTgt spid="16">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7">
                                            <p:bg/>
                                          </p:spTgt>
                                        </p:tgtEl>
                                        <p:attrNameLst>
                                          <p:attrName>style.visibility</p:attrName>
                                        </p:attrNameLst>
                                      </p:cBhvr>
                                      <p:to>
                                        <p:strVal val="visible"/>
                                      </p:to>
                                    </p:set>
                                    <p:animEffect transition="in" filter="randombar(horizontal)">
                                      <p:cBhvr>
                                        <p:cTn id="65" dur="500"/>
                                        <p:tgtEl>
                                          <p:spTgt spid="17">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69" dur="500"/>
                                        <p:tgtEl>
                                          <p:spTgt spid="17">
                                            <p:txEl>
                                              <p:pRg st="0" end="0"/>
                                            </p:txEl>
                                          </p:spTgt>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7" grpId="0" build="p" animBg="1">
        <p:tmplLst>
          <p:tmpl>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Lst>
      </p:bldP>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1 Image - 1 Column -Horizontal">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017193"/>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06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7991078" y="276723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7991078" y="3631332"/>
            <a:ext cx="8496943"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7991079" y="579157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7991079" y="6655668"/>
            <a:ext cx="8496943"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8861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o Image - 2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078310"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1078310" y="7375748"/>
            <a:ext cx="6814885"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8694399" y="651165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8694399" y="7375748"/>
            <a:ext cx="6768751"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2803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s">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8" name="テキスト プレースホルダー 5"/>
          <p:cNvSpPr>
            <a:spLocks noGrp="1"/>
          </p:cNvSpPr>
          <p:nvPr>
            <p:ph type="body" sz="quarter" idx="21" hasCustomPrompt="1"/>
          </p:nvPr>
        </p:nvSpPr>
        <p:spPr>
          <a:xfrm>
            <a:off x="3212555"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 name="円/楕円 1"/>
          <p:cNvSpPr/>
          <p:nvPr userDrawn="1"/>
        </p:nvSpPr>
        <p:spPr>
          <a:xfrm>
            <a:off x="1654374" y="3081264"/>
            <a:ext cx="1435564" cy="143556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1</a:t>
            </a:r>
          </a:p>
        </p:txBody>
      </p:sp>
      <p:sp>
        <p:nvSpPr>
          <p:cNvPr id="22" name="テキスト プレースホルダー 5"/>
          <p:cNvSpPr>
            <a:spLocks noGrp="1"/>
          </p:cNvSpPr>
          <p:nvPr>
            <p:ph type="body" sz="quarter" idx="22" hasCustomPrompt="1"/>
          </p:nvPr>
        </p:nvSpPr>
        <p:spPr>
          <a:xfrm>
            <a:off x="3212553" y="3073080"/>
            <a:ext cx="5832650" cy="558252"/>
          </a:xfrm>
        </p:spPr>
        <p:txBody>
          <a:bodyPr anchor="b">
            <a:noAutofit/>
          </a:bodyPr>
          <a:lstStyle>
            <a:lvl1pPr algn="l">
              <a:defRPr sz="2400" baseline="0">
                <a:solidFill>
                  <a:schemeClr val="accent1">
                    <a:lumMod val="75000"/>
                  </a:schemeClr>
                </a:solidFill>
                <a:latin typeface="Aleo-BoldItalic" pitchFamily="34" charset="0"/>
              </a:defRPr>
            </a:lvl1pPr>
          </a:lstStyle>
          <a:p>
            <a:pPr lvl="0"/>
            <a:r>
              <a:rPr lang="en-US"/>
              <a:t>Text Here</a:t>
            </a:r>
          </a:p>
        </p:txBody>
      </p:sp>
      <p:sp>
        <p:nvSpPr>
          <p:cNvPr id="23" name="テキスト プレースホルダー 5"/>
          <p:cNvSpPr>
            <a:spLocks noGrp="1"/>
          </p:cNvSpPr>
          <p:nvPr>
            <p:ph type="body" sz="quarter" idx="23" hasCustomPrompt="1"/>
          </p:nvPr>
        </p:nvSpPr>
        <p:spPr>
          <a:xfrm>
            <a:off x="3212555"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4" name="円/楕円 23"/>
          <p:cNvSpPr/>
          <p:nvPr userDrawn="1"/>
        </p:nvSpPr>
        <p:spPr>
          <a:xfrm>
            <a:off x="1654374" y="5161312"/>
            <a:ext cx="1435564" cy="14355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2</a:t>
            </a:r>
          </a:p>
        </p:txBody>
      </p:sp>
      <p:sp>
        <p:nvSpPr>
          <p:cNvPr id="25" name="テキスト プレースホルダー 5"/>
          <p:cNvSpPr>
            <a:spLocks noGrp="1"/>
          </p:cNvSpPr>
          <p:nvPr>
            <p:ph type="body" sz="quarter" idx="24" hasCustomPrompt="1"/>
          </p:nvPr>
        </p:nvSpPr>
        <p:spPr>
          <a:xfrm>
            <a:off x="3212553" y="5153128"/>
            <a:ext cx="5832650" cy="558252"/>
          </a:xfrm>
        </p:spPr>
        <p:txBody>
          <a:bodyPr anchor="b">
            <a:noAutofit/>
          </a:bodyPr>
          <a:lstStyle>
            <a:lvl1pPr algn="l">
              <a:defRPr sz="2400" baseline="0">
                <a:solidFill>
                  <a:schemeClr val="accent1"/>
                </a:solidFill>
                <a:latin typeface="Aleo-BoldItalic" pitchFamily="34" charset="0"/>
              </a:defRPr>
            </a:lvl1pPr>
          </a:lstStyle>
          <a:p>
            <a:pPr lvl="0"/>
            <a:r>
              <a:rPr lang="en-US"/>
              <a:t>Text Here</a:t>
            </a:r>
          </a:p>
        </p:txBody>
      </p:sp>
      <p:sp>
        <p:nvSpPr>
          <p:cNvPr id="26" name="テキスト プレースホルダー 5"/>
          <p:cNvSpPr>
            <a:spLocks noGrp="1"/>
          </p:cNvSpPr>
          <p:nvPr>
            <p:ph type="body" sz="quarter" idx="25" hasCustomPrompt="1"/>
          </p:nvPr>
        </p:nvSpPr>
        <p:spPr>
          <a:xfrm>
            <a:off x="3212555"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7" name="円/楕円 26"/>
          <p:cNvSpPr/>
          <p:nvPr userDrawn="1"/>
        </p:nvSpPr>
        <p:spPr>
          <a:xfrm>
            <a:off x="1654374" y="7257728"/>
            <a:ext cx="1435564" cy="1435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3</a:t>
            </a:r>
          </a:p>
        </p:txBody>
      </p:sp>
      <p:sp>
        <p:nvSpPr>
          <p:cNvPr id="28" name="テキスト プレースホルダー 5"/>
          <p:cNvSpPr>
            <a:spLocks noGrp="1"/>
          </p:cNvSpPr>
          <p:nvPr>
            <p:ph type="body" sz="quarter" idx="26" hasCustomPrompt="1"/>
          </p:nvPr>
        </p:nvSpPr>
        <p:spPr>
          <a:xfrm>
            <a:off x="3212553" y="7249544"/>
            <a:ext cx="5832650" cy="558252"/>
          </a:xfrm>
        </p:spPr>
        <p:txBody>
          <a:bodyPr anchor="b">
            <a:noAutofit/>
          </a:bodyPr>
          <a:lstStyle>
            <a:lvl1pPr algn="l">
              <a:defRPr sz="2400" baseline="0">
                <a:solidFill>
                  <a:schemeClr val="accent2"/>
                </a:solidFill>
                <a:latin typeface="Aleo-BoldItalic"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10989419"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0" name="円/楕円 29"/>
          <p:cNvSpPr/>
          <p:nvPr userDrawn="1"/>
        </p:nvSpPr>
        <p:spPr>
          <a:xfrm>
            <a:off x="9431238" y="3081264"/>
            <a:ext cx="1435564" cy="143556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4</a:t>
            </a:r>
          </a:p>
        </p:txBody>
      </p:sp>
      <p:sp>
        <p:nvSpPr>
          <p:cNvPr id="31" name="テキスト プレースホルダー 5"/>
          <p:cNvSpPr>
            <a:spLocks noGrp="1"/>
          </p:cNvSpPr>
          <p:nvPr>
            <p:ph type="body" sz="quarter" idx="28" hasCustomPrompt="1"/>
          </p:nvPr>
        </p:nvSpPr>
        <p:spPr>
          <a:xfrm>
            <a:off x="10989417" y="3073080"/>
            <a:ext cx="5832650" cy="558252"/>
          </a:xfrm>
        </p:spPr>
        <p:txBody>
          <a:bodyPr anchor="b">
            <a:noAutofit/>
          </a:bodyPr>
          <a:lstStyle>
            <a:lvl1pPr algn="l">
              <a:defRPr sz="2400" baseline="0">
                <a:solidFill>
                  <a:schemeClr val="accent2">
                    <a:lumMod val="60000"/>
                    <a:lumOff val="40000"/>
                  </a:schemeClr>
                </a:solidFill>
                <a:latin typeface="Aleo-BoldItalic" pitchFamily="34" charset="0"/>
              </a:defRPr>
            </a:lvl1pPr>
          </a:lstStyle>
          <a:p>
            <a:pPr lvl="0"/>
            <a:r>
              <a:rPr lang="en-US"/>
              <a:t>Text Here</a:t>
            </a:r>
          </a:p>
        </p:txBody>
      </p:sp>
      <p:sp>
        <p:nvSpPr>
          <p:cNvPr id="32" name="テキスト プレースホルダー 5"/>
          <p:cNvSpPr>
            <a:spLocks noGrp="1"/>
          </p:cNvSpPr>
          <p:nvPr>
            <p:ph type="body" sz="quarter" idx="29" hasCustomPrompt="1"/>
          </p:nvPr>
        </p:nvSpPr>
        <p:spPr>
          <a:xfrm>
            <a:off x="10989419"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3" name="円/楕円 32"/>
          <p:cNvSpPr/>
          <p:nvPr userDrawn="1"/>
        </p:nvSpPr>
        <p:spPr>
          <a:xfrm>
            <a:off x="9431238" y="5161312"/>
            <a:ext cx="1435564" cy="14355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5</a:t>
            </a:r>
          </a:p>
        </p:txBody>
      </p:sp>
      <p:sp>
        <p:nvSpPr>
          <p:cNvPr id="34" name="テキスト プレースホルダー 5"/>
          <p:cNvSpPr>
            <a:spLocks noGrp="1"/>
          </p:cNvSpPr>
          <p:nvPr>
            <p:ph type="body" sz="quarter" idx="30" hasCustomPrompt="1"/>
          </p:nvPr>
        </p:nvSpPr>
        <p:spPr>
          <a:xfrm>
            <a:off x="10989417" y="5153128"/>
            <a:ext cx="5832650" cy="558252"/>
          </a:xfrm>
        </p:spPr>
        <p:txBody>
          <a:bodyPr anchor="b">
            <a:noAutofit/>
          </a:bodyPr>
          <a:lstStyle>
            <a:lvl1pPr algn="l">
              <a:defRPr sz="2400" baseline="0">
                <a:solidFill>
                  <a:schemeClr val="accent3"/>
                </a:solidFill>
                <a:latin typeface="Aleo-BoldItalic" pitchFamily="34" charset="0"/>
              </a:defRPr>
            </a:lvl1pPr>
          </a:lstStyle>
          <a:p>
            <a:pPr lvl="0"/>
            <a:r>
              <a:rPr lang="en-US"/>
              <a:t>Text Here</a:t>
            </a:r>
          </a:p>
        </p:txBody>
      </p:sp>
      <p:sp>
        <p:nvSpPr>
          <p:cNvPr id="35" name="テキスト プレースホルダー 5"/>
          <p:cNvSpPr>
            <a:spLocks noGrp="1"/>
          </p:cNvSpPr>
          <p:nvPr>
            <p:ph type="body" sz="quarter" idx="31" hasCustomPrompt="1"/>
          </p:nvPr>
        </p:nvSpPr>
        <p:spPr>
          <a:xfrm>
            <a:off x="10989419"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6" name="円/楕円 35"/>
          <p:cNvSpPr/>
          <p:nvPr userDrawn="1"/>
        </p:nvSpPr>
        <p:spPr>
          <a:xfrm>
            <a:off x="9431238" y="7257728"/>
            <a:ext cx="1435564" cy="14355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6</a:t>
            </a:r>
          </a:p>
        </p:txBody>
      </p:sp>
      <p:sp>
        <p:nvSpPr>
          <p:cNvPr id="37" name="テキスト プレースホルダー 5"/>
          <p:cNvSpPr>
            <a:spLocks noGrp="1"/>
          </p:cNvSpPr>
          <p:nvPr>
            <p:ph type="body" sz="quarter" idx="32" hasCustomPrompt="1"/>
          </p:nvPr>
        </p:nvSpPr>
        <p:spPr>
          <a:xfrm>
            <a:off x="10989417" y="7249544"/>
            <a:ext cx="5832650" cy="558252"/>
          </a:xfrm>
        </p:spPr>
        <p:txBody>
          <a:bodyPr anchor="b">
            <a:noAutofit/>
          </a:bodyPr>
          <a:lstStyle>
            <a:lvl1pPr algn="l">
              <a:defRPr sz="2400" baseline="0">
                <a:solidFill>
                  <a:schemeClr val="accent4"/>
                </a:solidFill>
                <a:latin typeface="Aleo-BoldItalic" pitchFamily="34" charset="0"/>
              </a:defRPr>
            </a:lvl1pPr>
          </a:lstStyle>
          <a:p>
            <a:pPr lvl="0"/>
            <a:r>
              <a:rPr lang="en-US"/>
              <a:t>Text Here</a:t>
            </a:r>
          </a:p>
        </p:txBody>
      </p:sp>
      <p:sp>
        <p:nvSpPr>
          <p:cNvPr id="38"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39"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40" name="正方形/長方形 39"/>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0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39">
                                            <p:txEl>
                                              <p:pRg st="0" end="0"/>
                                            </p:txEl>
                                          </p:spTgt>
                                        </p:tgtEl>
                                        <p:attrNameLst>
                                          <p:attrName>style.visibility</p:attrName>
                                        </p:attrNameLst>
                                      </p:cBhvr>
                                      <p:to>
                                        <p:strVal val="visible"/>
                                      </p:to>
                                    </p:set>
                                    <p:animEffect transition="in" filter="fade">
                                      <p:cBhvr>
                                        <p:cTn id="46" dur="500"/>
                                        <p:tgtEl>
                                          <p:spTgt spid="39">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par>
                          <p:cTn id="50" fill="hold">
                            <p:stCondLst>
                              <p:cond delay="750"/>
                            </p:stCondLst>
                            <p:childTnLst>
                              <p:par>
                                <p:cTn id="51" presetID="49" presetClass="entr" presetSubtype="0" decel="100000" fill="hold" grpId="0" nodeType="after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 calcmode="lin" valueType="num">
                                      <p:cBhvr>
                                        <p:cTn id="55" dur="500" fill="hold"/>
                                        <p:tgtEl>
                                          <p:spTgt spid="2"/>
                                        </p:tgtEl>
                                        <p:attrNameLst>
                                          <p:attrName>style.rotation</p:attrName>
                                        </p:attrNameLst>
                                      </p:cBhvr>
                                      <p:tavLst>
                                        <p:tav tm="0">
                                          <p:val>
                                            <p:fltVal val="360"/>
                                          </p:val>
                                        </p:tav>
                                        <p:tav tm="100000">
                                          <p:val>
                                            <p:fltVal val="0"/>
                                          </p:val>
                                        </p:tav>
                                      </p:tavLst>
                                    </p:anim>
                                    <p:animEffect transition="in" filter="fade">
                                      <p:cBhvr>
                                        <p:cTn id="56" dur="500"/>
                                        <p:tgtEl>
                                          <p:spTgt spid="2"/>
                                        </p:tgtEl>
                                      </p:cBhvr>
                                    </p:animEffect>
                                  </p:childTnLst>
                                </p:cTn>
                              </p:par>
                            </p:childTnLst>
                          </p:cTn>
                        </p:par>
                        <p:par>
                          <p:cTn id="57" fill="hold">
                            <p:stCondLst>
                              <p:cond delay="1250"/>
                            </p:stCondLst>
                            <p:childTnLst>
                              <p:par>
                                <p:cTn id="58" presetID="14" presetClass="entr" presetSubtype="1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60" dur="500"/>
                                        <p:tgtEl>
                                          <p:spTgt spid="22">
                                            <p:txEl>
                                              <p:pRg st="0" end="0"/>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3" dur="500"/>
                                        <p:tgtEl>
                                          <p:spTgt spid="18">
                                            <p:txEl>
                                              <p:pRg st="0" end="0"/>
                                            </p:tx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66" dur="500"/>
                                        <p:tgtEl>
                                          <p:spTgt spid="18">
                                            <p:txEl>
                                              <p:pRg st="1" end="1"/>
                                            </p:txEl>
                                          </p:spTgt>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69" dur="500"/>
                                        <p:tgtEl>
                                          <p:spTgt spid="18">
                                            <p:txEl>
                                              <p:pRg st="2" end="2"/>
                                            </p:txEl>
                                          </p:spTgt>
                                        </p:tgtEl>
                                      </p:cBhvr>
                                    </p:animEffect>
                                  </p:childTnLst>
                                </p:cTn>
                              </p:par>
                            </p:childTnLst>
                          </p:cTn>
                        </p:par>
                        <p:par>
                          <p:cTn id="70" fill="hold">
                            <p:stCondLst>
                              <p:cond delay="1750"/>
                            </p:stCondLst>
                            <p:childTnLst>
                              <p:par>
                                <p:cTn id="71" presetID="49" presetClass="entr" presetSubtype="0" decel="10000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 calcmode="lin" valueType="num">
                                      <p:cBhvr>
                                        <p:cTn id="75" dur="500" fill="hold"/>
                                        <p:tgtEl>
                                          <p:spTgt spid="24"/>
                                        </p:tgtEl>
                                        <p:attrNameLst>
                                          <p:attrName>style.rotation</p:attrName>
                                        </p:attrNameLst>
                                      </p:cBhvr>
                                      <p:tavLst>
                                        <p:tav tm="0">
                                          <p:val>
                                            <p:fltVal val="360"/>
                                          </p:val>
                                        </p:tav>
                                        <p:tav tm="100000">
                                          <p:val>
                                            <p:fltVal val="0"/>
                                          </p:val>
                                        </p:tav>
                                      </p:tavLst>
                                    </p:anim>
                                    <p:animEffect transition="in" filter="fade">
                                      <p:cBhvr>
                                        <p:cTn id="76" dur="500"/>
                                        <p:tgtEl>
                                          <p:spTgt spid="24"/>
                                        </p:tgtEl>
                                      </p:cBhvr>
                                    </p:animEffect>
                                  </p:childTnLst>
                                </p:cTn>
                              </p:par>
                            </p:childTnLst>
                          </p:cTn>
                        </p:par>
                        <p:par>
                          <p:cTn id="77" fill="hold">
                            <p:stCondLst>
                              <p:cond delay="2250"/>
                            </p:stCondLst>
                            <p:childTnLst>
                              <p:par>
                                <p:cTn id="78" presetID="14" presetClass="entr" presetSubtype="10" fill="hold" grpId="0" nodeType="afterEffect">
                                  <p:stCondLst>
                                    <p:cond delay="0"/>
                                  </p:stCondLst>
                                  <p:childTnLst>
                                    <p:set>
                                      <p:cBhvr>
                                        <p:cTn id="79"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0" dur="500"/>
                                        <p:tgtEl>
                                          <p:spTgt spid="25">
                                            <p:txEl>
                                              <p:pRg st="0" end="0"/>
                                            </p:txEl>
                                          </p:spTgt>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3" dur="500"/>
                                        <p:tgtEl>
                                          <p:spTgt spid="23">
                                            <p:txEl>
                                              <p:pRg st="0" end="0"/>
                                            </p:txEl>
                                          </p:spTgt>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86" dur="500"/>
                                        <p:tgtEl>
                                          <p:spTgt spid="23">
                                            <p:txEl>
                                              <p:pRg st="1" end="1"/>
                                            </p:txEl>
                                          </p:spTgt>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89" dur="500"/>
                                        <p:tgtEl>
                                          <p:spTgt spid="23">
                                            <p:txEl>
                                              <p:pRg st="2" end="2"/>
                                            </p:txEl>
                                          </p:spTgt>
                                        </p:tgtEl>
                                      </p:cBhvr>
                                    </p:animEffect>
                                  </p:childTnLst>
                                </p:cTn>
                              </p:par>
                            </p:childTnLst>
                          </p:cTn>
                        </p:par>
                        <p:par>
                          <p:cTn id="90" fill="hold">
                            <p:stCondLst>
                              <p:cond delay="2750"/>
                            </p:stCondLst>
                            <p:childTnLst>
                              <p:par>
                                <p:cTn id="91" presetID="49" presetClass="entr" presetSubtype="0" decel="100000"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p:cTn id="93" dur="500" fill="hold"/>
                                        <p:tgtEl>
                                          <p:spTgt spid="27"/>
                                        </p:tgtEl>
                                        <p:attrNameLst>
                                          <p:attrName>ppt_w</p:attrName>
                                        </p:attrNameLst>
                                      </p:cBhvr>
                                      <p:tavLst>
                                        <p:tav tm="0">
                                          <p:val>
                                            <p:fltVal val="0"/>
                                          </p:val>
                                        </p:tav>
                                        <p:tav tm="100000">
                                          <p:val>
                                            <p:strVal val="#ppt_w"/>
                                          </p:val>
                                        </p:tav>
                                      </p:tavLst>
                                    </p:anim>
                                    <p:anim calcmode="lin" valueType="num">
                                      <p:cBhvr>
                                        <p:cTn id="94" dur="500" fill="hold"/>
                                        <p:tgtEl>
                                          <p:spTgt spid="27"/>
                                        </p:tgtEl>
                                        <p:attrNameLst>
                                          <p:attrName>ppt_h</p:attrName>
                                        </p:attrNameLst>
                                      </p:cBhvr>
                                      <p:tavLst>
                                        <p:tav tm="0">
                                          <p:val>
                                            <p:fltVal val="0"/>
                                          </p:val>
                                        </p:tav>
                                        <p:tav tm="100000">
                                          <p:val>
                                            <p:strVal val="#ppt_h"/>
                                          </p:val>
                                        </p:tav>
                                      </p:tavLst>
                                    </p:anim>
                                    <p:anim calcmode="lin" valueType="num">
                                      <p:cBhvr>
                                        <p:cTn id="95" dur="500" fill="hold"/>
                                        <p:tgtEl>
                                          <p:spTgt spid="27"/>
                                        </p:tgtEl>
                                        <p:attrNameLst>
                                          <p:attrName>style.rotation</p:attrName>
                                        </p:attrNameLst>
                                      </p:cBhvr>
                                      <p:tavLst>
                                        <p:tav tm="0">
                                          <p:val>
                                            <p:fltVal val="360"/>
                                          </p:val>
                                        </p:tav>
                                        <p:tav tm="100000">
                                          <p:val>
                                            <p:fltVal val="0"/>
                                          </p:val>
                                        </p:tav>
                                      </p:tavLst>
                                    </p:anim>
                                    <p:animEffect transition="in" filter="fade">
                                      <p:cBhvr>
                                        <p:cTn id="96" dur="500"/>
                                        <p:tgtEl>
                                          <p:spTgt spid="27"/>
                                        </p:tgtEl>
                                      </p:cBhvr>
                                    </p:animEffect>
                                  </p:childTnLst>
                                </p:cTn>
                              </p:par>
                            </p:childTnLst>
                          </p:cTn>
                        </p:par>
                        <p:par>
                          <p:cTn id="97" fill="hold">
                            <p:stCondLst>
                              <p:cond delay="3250"/>
                            </p:stCondLst>
                            <p:childTnLst>
                              <p:par>
                                <p:cTn id="98" presetID="14" presetClass="entr" presetSubtype="10" fill="hold" grpId="0" nodeType="afterEffect">
                                  <p:stCondLst>
                                    <p:cond delay="0"/>
                                  </p:stCondLst>
                                  <p:childTnLst>
                                    <p:set>
                                      <p:cBhvr>
                                        <p:cTn id="99"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100" dur="500"/>
                                        <p:tgtEl>
                                          <p:spTgt spid="28">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103" dur="500"/>
                                        <p:tgtEl>
                                          <p:spTgt spid="26">
                                            <p:txEl>
                                              <p:pRg st="0" end="0"/>
                                            </p:txEl>
                                          </p:spTgt>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106" dur="500"/>
                                        <p:tgtEl>
                                          <p:spTgt spid="26">
                                            <p:txEl>
                                              <p:pRg st="1" end="1"/>
                                            </p:txEl>
                                          </p:spTgt>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26">
                                            <p:txEl>
                                              <p:pRg st="2" end="2"/>
                                            </p:txEl>
                                          </p:spTgt>
                                        </p:tgtEl>
                                        <p:attrNameLst>
                                          <p:attrName>style.visibility</p:attrName>
                                        </p:attrNameLst>
                                      </p:cBhvr>
                                      <p:to>
                                        <p:strVal val="visible"/>
                                      </p:to>
                                    </p:set>
                                    <p:animEffect transition="in" filter="randombar(horizontal)">
                                      <p:cBhvr>
                                        <p:cTn id="109" dur="500"/>
                                        <p:tgtEl>
                                          <p:spTgt spid="26">
                                            <p:txEl>
                                              <p:pRg st="2" end="2"/>
                                            </p:txEl>
                                          </p:spTgt>
                                        </p:tgtEl>
                                      </p:cBhvr>
                                    </p:animEffect>
                                  </p:childTnLst>
                                </p:cTn>
                              </p:par>
                            </p:childTnLst>
                          </p:cTn>
                        </p:par>
                        <p:par>
                          <p:cTn id="110" fill="hold">
                            <p:stCondLst>
                              <p:cond delay="3750"/>
                            </p:stCondLst>
                            <p:childTnLst>
                              <p:par>
                                <p:cTn id="111" presetID="49" presetClass="entr" presetSubtype="0" decel="10000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p:cTn id="113" dur="500" fill="hold"/>
                                        <p:tgtEl>
                                          <p:spTgt spid="30"/>
                                        </p:tgtEl>
                                        <p:attrNameLst>
                                          <p:attrName>ppt_w</p:attrName>
                                        </p:attrNameLst>
                                      </p:cBhvr>
                                      <p:tavLst>
                                        <p:tav tm="0">
                                          <p:val>
                                            <p:fltVal val="0"/>
                                          </p:val>
                                        </p:tav>
                                        <p:tav tm="100000">
                                          <p:val>
                                            <p:strVal val="#ppt_w"/>
                                          </p:val>
                                        </p:tav>
                                      </p:tavLst>
                                    </p:anim>
                                    <p:anim calcmode="lin" valueType="num">
                                      <p:cBhvr>
                                        <p:cTn id="114" dur="500" fill="hold"/>
                                        <p:tgtEl>
                                          <p:spTgt spid="30"/>
                                        </p:tgtEl>
                                        <p:attrNameLst>
                                          <p:attrName>ppt_h</p:attrName>
                                        </p:attrNameLst>
                                      </p:cBhvr>
                                      <p:tavLst>
                                        <p:tav tm="0">
                                          <p:val>
                                            <p:fltVal val="0"/>
                                          </p:val>
                                        </p:tav>
                                        <p:tav tm="100000">
                                          <p:val>
                                            <p:strVal val="#ppt_h"/>
                                          </p:val>
                                        </p:tav>
                                      </p:tavLst>
                                    </p:anim>
                                    <p:anim calcmode="lin" valueType="num">
                                      <p:cBhvr>
                                        <p:cTn id="115" dur="500" fill="hold"/>
                                        <p:tgtEl>
                                          <p:spTgt spid="30"/>
                                        </p:tgtEl>
                                        <p:attrNameLst>
                                          <p:attrName>style.rotation</p:attrName>
                                        </p:attrNameLst>
                                      </p:cBhvr>
                                      <p:tavLst>
                                        <p:tav tm="0">
                                          <p:val>
                                            <p:fltVal val="360"/>
                                          </p:val>
                                        </p:tav>
                                        <p:tav tm="100000">
                                          <p:val>
                                            <p:fltVal val="0"/>
                                          </p:val>
                                        </p:tav>
                                      </p:tavLst>
                                    </p:anim>
                                    <p:animEffect transition="in" filter="fade">
                                      <p:cBhvr>
                                        <p:cTn id="116" dur="500"/>
                                        <p:tgtEl>
                                          <p:spTgt spid="30"/>
                                        </p:tgtEl>
                                      </p:cBhvr>
                                    </p:animEffect>
                                  </p:childTnLst>
                                </p:cTn>
                              </p:par>
                            </p:childTnLst>
                          </p:cTn>
                        </p:par>
                        <p:par>
                          <p:cTn id="117" fill="hold">
                            <p:stCondLst>
                              <p:cond delay="4250"/>
                            </p:stCondLst>
                            <p:childTnLst>
                              <p:par>
                                <p:cTn id="118" presetID="14" presetClass="entr" presetSubtype="10" fill="hold" grpId="0" nodeType="afterEffect">
                                  <p:stCondLst>
                                    <p:cond delay="0"/>
                                  </p:stCondLst>
                                  <p:childTnLst>
                                    <p:set>
                                      <p:cBhvr>
                                        <p:cTn id="119"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120" dur="500"/>
                                        <p:tgtEl>
                                          <p:spTgt spid="31">
                                            <p:txEl>
                                              <p:pRg st="0" end="0"/>
                                            </p:txEl>
                                          </p:spTgt>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23" dur="500"/>
                                        <p:tgtEl>
                                          <p:spTgt spid="29">
                                            <p:txEl>
                                              <p:pRg st="0" end="0"/>
                                            </p:txEl>
                                          </p:spTgt>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126" dur="500"/>
                                        <p:tgtEl>
                                          <p:spTgt spid="29">
                                            <p:txEl>
                                              <p:pRg st="1" end="1"/>
                                            </p:txEl>
                                          </p:spTgt>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129" dur="500"/>
                                        <p:tgtEl>
                                          <p:spTgt spid="29">
                                            <p:txEl>
                                              <p:pRg st="2" end="2"/>
                                            </p:txEl>
                                          </p:spTgt>
                                        </p:tgtEl>
                                      </p:cBhvr>
                                    </p:animEffect>
                                  </p:childTnLst>
                                </p:cTn>
                              </p:par>
                            </p:childTnLst>
                          </p:cTn>
                        </p:par>
                        <p:par>
                          <p:cTn id="130" fill="hold">
                            <p:stCondLst>
                              <p:cond delay="4750"/>
                            </p:stCondLst>
                            <p:childTnLst>
                              <p:par>
                                <p:cTn id="131" presetID="49" presetClass="entr" presetSubtype="0" decel="100000"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500" fill="hold"/>
                                        <p:tgtEl>
                                          <p:spTgt spid="33"/>
                                        </p:tgtEl>
                                        <p:attrNameLst>
                                          <p:attrName>ppt_w</p:attrName>
                                        </p:attrNameLst>
                                      </p:cBhvr>
                                      <p:tavLst>
                                        <p:tav tm="0">
                                          <p:val>
                                            <p:fltVal val="0"/>
                                          </p:val>
                                        </p:tav>
                                        <p:tav tm="100000">
                                          <p:val>
                                            <p:strVal val="#ppt_w"/>
                                          </p:val>
                                        </p:tav>
                                      </p:tavLst>
                                    </p:anim>
                                    <p:anim calcmode="lin" valueType="num">
                                      <p:cBhvr>
                                        <p:cTn id="134" dur="500" fill="hold"/>
                                        <p:tgtEl>
                                          <p:spTgt spid="33"/>
                                        </p:tgtEl>
                                        <p:attrNameLst>
                                          <p:attrName>ppt_h</p:attrName>
                                        </p:attrNameLst>
                                      </p:cBhvr>
                                      <p:tavLst>
                                        <p:tav tm="0">
                                          <p:val>
                                            <p:fltVal val="0"/>
                                          </p:val>
                                        </p:tav>
                                        <p:tav tm="100000">
                                          <p:val>
                                            <p:strVal val="#ppt_h"/>
                                          </p:val>
                                        </p:tav>
                                      </p:tavLst>
                                    </p:anim>
                                    <p:anim calcmode="lin" valueType="num">
                                      <p:cBhvr>
                                        <p:cTn id="135" dur="500" fill="hold"/>
                                        <p:tgtEl>
                                          <p:spTgt spid="33"/>
                                        </p:tgtEl>
                                        <p:attrNameLst>
                                          <p:attrName>style.rotation</p:attrName>
                                        </p:attrNameLst>
                                      </p:cBhvr>
                                      <p:tavLst>
                                        <p:tav tm="0">
                                          <p:val>
                                            <p:fltVal val="360"/>
                                          </p:val>
                                        </p:tav>
                                        <p:tav tm="100000">
                                          <p:val>
                                            <p:fltVal val="0"/>
                                          </p:val>
                                        </p:tav>
                                      </p:tavLst>
                                    </p:anim>
                                    <p:animEffect transition="in" filter="fade">
                                      <p:cBhvr>
                                        <p:cTn id="136" dur="500"/>
                                        <p:tgtEl>
                                          <p:spTgt spid="33"/>
                                        </p:tgtEl>
                                      </p:cBhvr>
                                    </p:animEffect>
                                  </p:childTnLst>
                                </p:cTn>
                              </p:par>
                            </p:childTnLst>
                          </p:cTn>
                        </p:par>
                        <p:par>
                          <p:cTn id="137" fill="hold">
                            <p:stCondLst>
                              <p:cond delay="5250"/>
                            </p:stCondLst>
                            <p:childTnLst>
                              <p:par>
                                <p:cTn id="138" presetID="14" presetClass="entr" presetSubtype="10" fill="hold" grpId="0" nodeType="afterEffect">
                                  <p:stCondLst>
                                    <p:cond delay="0"/>
                                  </p:stCondLst>
                                  <p:childTnLst>
                                    <p:set>
                                      <p:cBhvr>
                                        <p:cTn id="139"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140" dur="500"/>
                                        <p:tgtEl>
                                          <p:spTgt spid="34">
                                            <p:txEl>
                                              <p:pRg st="0" end="0"/>
                                            </p:txEl>
                                          </p:spTgt>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143" dur="500"/>
                                        <p:tgtEl>
                                          <p:spTgt spid="32">
                                            <p:txEl>
                                              <p:pRg st="0" end="0"/>
                                            </p:txEl>
                                          </p:spTgt>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32">
                                            <p:txEl>
                                              <p:pRg st="1" end="1"/>
                                            </p:txEl>
                                          </p:spTgt>
                                        </p:tgtEl>
                                        <p:attrNameLst>
                                          <p:attrName>style.visibility</p:attrName>
                                        </p:attrNameLst>
                                      </p:cBhvr>
                                      <p:to>
                                        <p:strVal val="visible"/>
                                      </p:to>
                                    </p:set>
                                    <p:animEffect transition="in" filter="randombar(horizontal)">
                                      <p:cBhvr>
                                        <p:cTn id="146" dur="500"/>
                                        <p:tgtEl>
                                          <p:spTgt spid="32">
                                            <p:txEl>
                                              <p:pRg st="1" end="1"/>
                                            </p:txEl>
                                          </p:spTgt>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32">
                                            <p:txEl>
                                              <p:pRg st="2" end="2"/>
                                            </p:txEl>
                                          </p:spTgt>
                                        </p:tgtEl>
                                        <p:attrNameLst>
                                          <p:attrName>style.visibility</p:attrName>
                                        </p:attrNameLst>
                                      </p:cBhvr>
                                      <p:to>
                                        <p:strVal val="visible"/>
                                      </p:to>
                                    </p:set>
                                    <p:animEffect transition="in" filter="randombar(horizontal)">
                                      <p:cBhvr>
                                        <p:cTn id="149" dur="500"/>
                                        <p:tgtEl>
                                          <p:spTgt spid="32">
                                            <p:txEl>
                                              <p:pRg st="2" end="2"/>
                                            </p:txEl>
                                          </p:spTgt>
                                        </p:tgtEl>
                                      </p:cBhvr>
                                    </p:animEffect>
                                  </p:childTnLst>
                                </p:cTn>
                              </p:par>
                            </p:childTnLst>
                          </p:cTn>
                        </p:par>
                        <p:par>
                          <p:cTn id="150" fill="hold">
                            <p:stCondLst>
                              <p:cond delay="5750"/>
                            </p:stCondLst>
                            <p:childTnLst>
                              <p:par>
                                <p:cTn id="151" presetID="49" presetClass="entr" presetSubtype="0" decel="100000" fill="hold" grpId="0" nodeType="afterEffect">
                                  <p:stCondLst>
                                    <p:cond delay="0"/>
                                  </p:stCondLst>
                                  <p:childTnLst>
                                    <p:set>
                                      <p:cBhvr>
                                        <p:cTn id="152" dur="1" fill="hold">
                                          <p:stCondLst>
                                            <p:cond delay="0"/>
                                          </p:stCondLst>
                                        </p:cTn>
                                        <p:tgtEl>
                                          <p:spTgt spid="36"/>
                                        </p:tgtEl>
                                        <p:attrNameLst>
                                          <p:attrName>style.visibility</p:attrName>
                                        </p:attrNameLst>
                                      </p:cBhvr>
                                      <p:to>
                                        <p:strVal val="visible"/>
                                      </p:to>
                                    </p:set>
                                    <p:anim calcmode="lin" valueType="num">
                                      <p:cBhvr>
                                        <p:cTn id="153" dur="500" fill="hold"/>
                                        <p:tgtEl>
                                          <p:spTgt spid="36"/>
                                        </p:tgtEl>
                                        <p:attrNameLst>
                                          <p:attrName>ppt_w</p:attrName>
                                        </p:attrNameLst>
                                      </p:cBhvr>
                                      <p:tavLst>
                                        <p:tav tm="0">
                                          <p:val>
                                            <p:fltVal val="0"/>
                                          </p:val>
                                        </p:tav>
                                        <p:tav tm="100000">
                                          <p:val>
                                            <p:strVal val="#ppt_w"/>
                                          </p:val>
                                        </p:tav>
                                      </p:tavLst>
                                    </p:anim>
                                    <p:anim calcmode="lin" valueType="num">
                                      <p:cBhvr>
                                        <p:cTn id="154" dur="500" fill="hold"/>
                                        <p:tgtEl>
                                          <p:spTgt spid="36"/>
                                        </p:tgtEl>
                                        <p:attrNameLst>
                                          <p:attrName>ppt_h</p:attrName>
                                        </p:attrNameLst>
                                      </p:cBhvr>
                                      <p:tavLst>
                                        <p:tav tm="0">
                                          <p:val>
                                            <p:fltVal val="0"/>
                                          </p:val>
                                        </p:tav>
                                        <p:tav tm="100000">
                                          <p:val>
                                            <p:strVal val="#ppt_h"/>
                                          </p:val>
                                        </p:tav>
                                      </p:tavLst>
                                    </p:anim>
                                    <p:anim calcmode="lin" valueType="num">
                                      <p:cBhvr>
                                        <p:cTn id="155" dur="500" fill="hold"/>
                                        <p:tgtEl>
                                          <p:spTgt spid="36"/>
                                        </p:tgtEl>
                                        <p:attrNameLst>
                                          <p:attrName>style.rotation</p:attrName>
                                        </p:attrNameLst>
                                      </p:cBhvr>
                                      <p:tavLst>
                                        <p:tav tm="0">
                                          <p:val>
                                            <p:fltVal val="360"/>
                                          </p:val>
                                        </p:tav>
                                        <p:tav tm="100000">
                                          <p:val>
                                            <p:fltVal val="0"/>
                                          </p:val>
                                        </p:tav>
                                      </p:tavLst>
                                    </p:anim>
                                    <p:animEffect transition="in" filter="fade">
                                      <p:cBhvr>
                                        <p:cTn id="156" dur="500"/>
                                        <p:tgtEl>
                                          <p:spTgt spid="36"/>
                                        </p:tgtEl>
                                      </p:cBhvr>
                                    </p:animEffect>
                                  </p:childTnLst>
                                </p:cTn>
                              </p:par>
                            </p:childTnLst>
                          </p:cTn>
                        </p:par>
                        <p:par>
                          <p:cTn id="157" fill="hold">
                            <p:stCondLst>
                              <p:cond delay="6250"/>
                            </p:stCondLst>
                            <p:childTnLst>
                              <p:par>
                                <p:cTn id="158" presetID="14" presetClass="entr" presetSubtype="10" fill="hold" grpId="0" nodeType="afterEffect">
                                  <p:stCondLst>
                                    <p:cond delay="0"/>
                                  </p:stCondLst>
                                  <p:childTnLst>
                                    <p:set>
                                      <p:cBhvr>
                                        <p:cTn id="15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160" dur="500"/>
                                        <p:tgtEl>
                                          <p:spTgt spid="37">
                                            <p:txEl>
                                              <p:pRg st="0" end="0"/>
                                            </p:txEl>
                                          </p:spTgt>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63" dur="500"/>
                                        <p:tgtEl>
                                          <p:spTgt spid="35">
                                            <p:txEl>
                                              <p:pRg st="0" end="0"/>
                                            </p:txEl>
                                          </p:spTgt>
                                        </p:tgtEl>
                                      </p:cBhvr>
                                    </p:animEffect>
                                  </p:childTnLst>
                                </p:cTn>
                              </p:par>
                              <p:par>
                                <p:cTn id="164" presetID="14" presetClass="entr" presetSubtype="10" fill="hold" grpId="0" nodeType="withEffect">
                                  <p:stCondLst>
                                    <p:cond delay="0"/>
                                  </p:stCondLst>
                                  <p:childTnLst>
                                    <p:set>
                                      <p:cBhvr>
                                        <p:cTn id="165"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66" dur="500"/>
                                        <p:tgtEl>
                                          <p:spTgt spid="35">
                                            <p:txEl>
                                              <p:pRg st="1" end="1"/>
                                            </p:txEl>
                                          </p:spTgt>
                                        </p:tgtEl>
                                      </p:cBhvr>
                                    </p:animEffect>
                                  </p:childTnLst>
                                </p:cTn>
                              </p:par>
                              <p:par>
                                <p:cTn id="167" presetID="14" presetClass="entr" presetSubtype="10" fill="hold" grpId="0" nodeType="withEffect">
                                  <p:stCondLst>
                                    <p:cond delay="0"/>
                                  </p:stCondLst>
                                  <p:childTnLst>
                                    <p:set>
                                      <p:cBhvr>
                                        <p:cTn id="168"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69"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 grpId="0" animBg="1"/>
      <p:bldP spid="22" grpId="0" build="p">
        <p:tmplLst>
          <p:tmpl lvl="1">
            <p:tnLst>
              <p:par>
                <p:cTn presetID="14" presetClass="entr" presetSubtype="1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randombar(horizontal)">
                      <p:cBhvr>
                        <p:cTn dur="500"/>
                        <p:tgtEl>
                          <p:spTgt spid="22"/>
                        </p:tgtEl>
                      </p:cBhvr>
                    </p:animEffect>
                  </p:childTnLst>
                </p:cTn>
              </p:par>
            </p:tnLst>
          </p:tmpl>
        </p:tmplLst>
      </p:bldP>
      <p:bldP spid="23" grpId="0" build="p">
        <p:tmplLst>
          <p:tmpl lvl="1">
            <p:tnLst>
              <p:par>
                <p:cTn presetID="14" presetClass="entr" presetSubtype="1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animBg="1"/>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7" grpId="0" animBg="1"/>
      <p:bldP spid="28" grpId="0" build="p">
        <p:tmplLst>
          <p:tmpl lvl="1">
            <p:tnLst>
              <p:par>
                <p:cTn presetID="14" presetClass="entr" presetSubtype="1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0" grpId="0" animBg="1"/>
      <p:bldP spid="31" grpId="0" build="p">
        <p:tmplLst>
          <p:tmpl lvl="1">
            <p:tnLst>
              <p:par>
                <p:cTn presetID="14"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animBg="1"/>
      <p:bldP spid="34" grpId="0" build="p">
        <p:tmplLst>
          <p:tmpl lvl="1">
            <p:tnLst>
              <p:par>
                <p:cTn presetID="14" presetClass="entr" presetSubtype="1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Lst>
      </p:bldP>
      <p:bldP spid="35" grpId="0" build="p">
        <p:tmplLst>
          <p:tmpl lvl="1">
            <p:tnLst>
              <p:par>
                <p:cTn presetID="14" presetClass="entr" presetSubtype="1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36" grpId="0" animBg="1"/>
      <p:bldP spid="37" grpId="0" build="p">
        <p:tmplLst>
          <p:tmpl lvl="1">
            <p:tnLst>
              <p:par>
                <p:cTn presetID="14" presetClass="entr" presetSubtype="1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102778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168804"/>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807796"/>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383861"/>
            <a:ext cx="15265697" cy="1161208"/>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4834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16">
                                            <p:bg/>
                                          </p:spTgt>
                                        </p:tgtEl>
                                        <p:attrNameLst>
                                          <p:attrName>style.visibility</p:attrName>
                                        </p:attrNameLst>
                                      </p:cBhvr>
                                      <p:to>
                                        <p:strVal val="visible"/>
                                      </p:to>
                                    </p:set>
                                    <p:anim calcmode="lin" valueType="num">
                                      <p:cBhvr additive="base">
                                        <p:cTn id="44"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45" dur="500" fill="hold"/>
                                        <p:tgtEl>
                                          <p:spTgt spid="16">
                                            <p:bg/>
                                          </p:spTgt>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grpId="0" nodeType="after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 calcmode="lin" valueType="num">
                                      <p:cBhvr additive="base">
                                        <p:cTn id="4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8" fill="hold" grpId="0" nodeType="afterEffect">
                                  <p:stCondLst>
                                    <p:cond delay="0"/>
                                  </p:stCondLst>
                                  <p:childTnLst>
                                    <p:set>
                                      <p:cBhvr>
                                        <p:cTn id="53" dur="1" fill="hold">
                                          <p:stCondLst>
                                            <p:cond delay="0"/>
                                          </p:stCondLst>
                                        </p:cTn>
                                        <p:tgtEl>
                                          <p:spTgt spid="17">
                                            <p:bg/>
                                          </p:spTgt>
                                        </p:tgtEl>
                                        <p:attrNameLst>
                                          <p:attrName>style.visibility</p:attrName>
                                        </p:attrNameLst>
                                      </p:cBhvr>
                                      <p:to>
                                        <p:strVal val="visible"/>
                                      </p:to>
                                    </p:set>
                                    <p:anim calcmode="lin" valueType="num">
                                      <p:cBhvr additive="base">
                                        <p:cTn id="54"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7">
                                            <p:bg/>
                                          </p:spTgt>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8" fill="hold" grpId="0" nodeType="after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grpId="0" nodeType="afterEffect">
                                  <p:stCondLst>
                                    <p:cond delay="500"/>
                                  </p:stCondLst>
                                  <p:childTnLst>
                                    <p:set>
                                      <p:cBhvr>
                                        <p:cTn id="63" dur="1" fill="hold">
                                          <p:stCondLst>
                                            <p:cond delay="0"/>
                                          </p:stCondLst>
                                        </p:cTn>
                                        <p:tgtEl>
                                          <p:spTgt spid="18">
                                            <p:txEl>
                                              <p:pRg st="0" end="0"/>
                                            </p:txEl>
                                          </p:spTgt>
                                        </p:tgtEl>
                                        <p:attrNameLst>
                                          <p:attrName>style.visibility</p:attrName>
                                        </p:attrNameLst>
                                      </p:cBhvr>
                                      <p:to>
                                        <p:strVal val="visible"/>
                                      </p:to>
                                    </p:set>
                                    <p:anim calcmode="lin" valueType="num">
                                      <p:cBhvr additive="base">
                                        <p:cTn id="6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256569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7879804"/>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22"/>
          <p:cNvSpPr>
            <a:spLocks noGrp="1"/>
          </p:cNvSpPr>
          <p:nvPr>
            <p:ph type="body" sz="quarter" idx="13" hasCustomPrompt="1"/>
          </p:nvPr>
        </p:nvSpPr>
        <p:spPr>
          <a:xfrm>
            <a:off x="2158430" y="8095828"/>
            <a:ext cx="13969552" cy="1800200"/>
          </a:xfrm>
        </p:spPr>
        <p:txBody>
          <a:bodyPr anchor="ctr">
            <a:normAutofit/>
          </a:bodyPr>
          <a:lstStyle>
            <a:lvl1pPr algn="ctr">
              <a:defRPr sz="4400">
                <a:latin typeface="Aleo-BoldItalic" pitchFamily="34" charset="0"/>
              </a:defRPr>
            </a:lvl1pPr>
          </a:lstStyle>
          <a:p>
            <a:pPr lvl="0"/>
            <a:r>
              <a:rPr lang="en-US"/>
              <a:t>“Text Here”</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33589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502246" y="7807796"/>
            <a:ext cx="14905656" cy="1296144"/>
          </a:xfrm>
        </p:spPr>
        <p:txBody>
          <a:bodyPr anchor="b">
            <a:normAutofit/>
          </a:bodyPr>
          <a:lstStyle>
            <a:lvl1pPr algn="l">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502246" y="8887916"/>
            <a:ext cx="14905656" cy="864096"/>
          </a:xfrm>
        </p:spPr>
        <p:txBody>
          <a:bodyPr anchor="t">
            <a:normAutofit/>
          </a:bodyPr>
          <a:lstStyle>
            <a:lvl1pPr algn="l">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424159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1654374" y="5359524"/>
            <a:ext cx="14905656" cy="1296144"/>
          </a:xfrm>
        </p:spPr>
        <p:txBody>
          <a:bodyPr anchor="b">
            <a:normAutofit/>
          </a:bodyPr>
          <a:lstStyle>
            <a:lvl1pPr algn="ctr">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1654374" y="6439644"/>
            <a:ext cx="14905656" cy="864096"/>
          </a:xfrm>
        </p:spPr>
        <p:txBody>
          <a:bodyPr anchor="t">
            <a:normAutofit/>
          </a:bodyPr>
          <a:lstStyle>
            <a:lvl1pPr algn="ctr">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13817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3 ">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1375455"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3" name="テキスト プレースホルダー 5"/>
          <p:cNvSpPr>
            <a:spLocks noGrp="1"/>
          </p:cNvSpPr>
          <p:nvPr>
            <p:ph type="body" sz="quarter" idx="21" hasCustomPrompt="1"/>
          </p:nvPr>
        </p:nvSpPr>
        <p:spPr>
          <a:xfrm>
            <a:off x="11519470" y="462980"/>
            <a:ext cx="6552728" cy="2808312"/>
          </a:xfrm>
        </p:spPr>
        <p:txBody>
          <a:bodyPr anchor="b">
            <a:normAutofit/>
          </a:bodyPr>
          <a:lstStyle>
            <a:lvl1pPr algn="l">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1519470" y="3271292"/>
            <a:ext cx="6552728" cy="1584176"/>
          </a:xfrm>
        </p:spPr>
        <p:txBody>
          <a:bodyPr anchor="t">
            <a:normAutofit/>
          </a:bodyPr>
          <a:lstStyle>
            <a:lvl1pPr algn="l">
              <a:defRPr sz="2800" baseline="0">
                <a:solidFill>
                  <a:schemeClr val="tx1"/>
                </a:solidFill>
                <a:latin typeface="Aleo-LightItalic" pitchFamily="34" charset="0"/>
              </a:defRPr>
            </a:lvl1pPr>
          </a:lstStyle>
          <a:p>
            <a:pPr lvl="0"/>
            <a:r>
              <a:rPr lang="en-US"/>
              <a:t>Text Here</a:t>
            </a:r>
          </a:p>
        </p:txBody>
      </p:sp>
      <p:sp>
        <p:nvSpPr>
          <p:cNvPr id="19" name="テキスト プレースホルダー 5"/>
          <p:cNvSpPr>
            <a:spLocks noGrp="1"/>
          </p:cNvSpPr>
          <p:nvPr>
            <p:ph type="body" sz="quarter" idx="15" hasCustomPrompt="1"/>
          </p:nvPr>
        </p:nvSpPr>
        <p:spPr>
          <a:xfrm rot="18000000">
            <a:off x="7278433" y="1052966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0" name="テキスト プレースホルダー 5"/>
          <p:cNvSpPr>
            <a:spLocks noGrp="1"/>
          </p:cNvSpPr>
          <p:nvPr>
            <p:ph type="body" sz="quarter" idx="17" hasCustomPrompt="1"/>
          </p:nvPr>
        </p:nvSpPr>
        <p:spPr>
          <a:xfrm rot="18000000">
            <a:off x="7271285" y="8165936"/>
            <a:ext cx="6982211" cy="29183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5" name="テキスト プレースホルダー 5"/>
          <p:cNvSpPr>
            <a:spLocks noGrp="1"/>
          </p:cNvSpPr>
          <p:nvPr>
            <p:ph type="body" sz="quarter" idx="18" hasCustomPrompt="1"/>
          </p:nvPr>
        </p:nvSpPr>
        <p:spPr>
          <a:xfrm rot="18000000">
            <a:off x="4635565" y="11523483"/>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6" name="テキスト プレースホルダー 5"/>
          <p:cNvSpPr>
            <a:spLocks noGrp="1"/>
          </p:cNvSpPr>
          <p:nvPr>
            <p:ph type="body" sz="quarter" idx="19" hasCustomPrompt="1"/>
          </p:nvPr>
        </p:nvSpPr>
        <p:spPr>
          <a:xfrm rot="18000000">
            <a:off x="6266517" y="8789800"/>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41443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12" fill="hold" grpId="0" nodeType="withEffect">
                                  <p:stCondLst>
                                    <p:cond delay="250"/>
                                  </p:stCondLst>
                                  <p:childTnLst>
                                    <p:set>
                                      <p:cBhvr>
                                        <p:cTn id="9" dur="1" fill="hold">
                                          <p:stCondLst>
                                            <p:cond delay="0"/>
                                          </p:stCondLst>
                                        </p:cTn>
                                        <p:tgtEl>
                                          <p:spTgt spid="26">
                                            <p:bg/>
                                          </p:spTgt>
                                        </p:tgtEl>
                                        <p:attrNameLst>
                                          <p:attrName>style.visibility</p:attrName>
                                        </p:attrNameLst>
                                      </p:cBhvr>
                                      <p:to>
                                        <p:strVal val="visible"/>
                                      </p:to>
                                    </p:set>
                                    <p:anim calcmode="lin" valueType="num">
                                      <p:cBhvr additive="base">
                                        <p:cTn id="10" dur="500" fill="hold"/>
                                        <p:tgtEl>
                                          <p:spTgt spid="26">
                                            <p:bg/>
                                          </p:spTgt>
                                        </p:tgtEl>
                                        <p:attrNameLst>
                                          <p:attrName>ppt_x</p:attrName>
                                        </p:attrNameLst>
                                      </p:cBhvr>
                                      <p:tavLst>
                                        <p:tav tm="0">
                                          <p:val>
                                            <p:strVal val="0-#ppt_w/2"/>
                                          </p:val>
                                        </p:tav>
                                        <p:tav tm="100000">
                                          <p:val>
                                            <p:strVal val="#ppt_x"/>
                                          </p:val>
                                        </p:tav>
                                      </p:tavLst>
                                    </p:anim>
                                    <p:anim calcmode="lin" valueType="num">
                                      <p:cBhvr additive="base">
                                        <p:cTn id="11" dur="500" fill="hold"/>
                                        <p:tgtEl>
                                          <p:spTgt spid="26">
                                            <p:bg/>
                                          </p:spTgt>
                                        </p:tgtEl>
                                        <p:attrNameLst>
                                          <p:attrName>ppt_y</p:attrName>
                                        </p:attrNameLst>
                                      </p:cBhvr>
                                      <p:tavLst>
                                        <p:tav tm="0">
                                          <p:val>
                                            <p:strVal val="1+#ppt_h/2"/>
                                          </p:val>
                                        </p:tav>
                                        <p:tav tm="100000">
                                          <p:val>
                                            <p:strVal val="#ppt_y"/>
                                          </p:val>
                                        </p:tav>
                                      </p:tavLst>
                                    </p:anim>
                                  </p:childTnLst>
                                </p:cTn>
                              </p:par>
                              <p:par>
                                <p:cTn id="12" presetID="2" presetClass="entr" presetSubtype="12" fill="hold" grpId="0" nodeType="withEffect">
                                  <p:stCondLst>
                                    <p:cond delay="250"/>
                                  </p:stCondLst>
                                  <p:childTnLst>
                                    <p:set>
                                      <p:cBhvr>
                                        <p:cTn id="13" dur="1" fill="hold">
                                          <p:stCondLst>
                                            <p:cond delay="0"/>
                                          </p:stCondLst>
                                        </p:cTn>
                                        <p:tgtEl>
                                          <p:spTgt spid="26">
                                            <p:txEl>
                                              <p:pRg st="0" end="0"/>
                                            </p:txEl>
                                          </p:spTgt>
                                        </p:tgtEl>
                                        <p:attrNameLst>
                                          <p:attrName>style.visibility</p:attrName>
                                        </p:attrNameLst>
                                      </p:cBhvr>
                                      <p:to>
                                        <p:strVal val="visible"/>
                                      </p:to>
                                    </p:set>
                                    <p:anim calcmode="lin" valueType="num">
                                      <p:cBhvr additive="base">
                                        <p:cTn id="1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12" fill="hold" grpId="0" nodeType="withEffect">
                                  <p:stCondLst>
                                    <p:cond delay="250"/>
                                  </p:stCondLst>
                                  <p:childTnLst>
                                    <p:set>
                                      <p:cBhvr>
                                        <p:cTn id="17" dur="1" fill="hold">
                                          <p:stCondLst>
                                            <p:cond delay="0"/>
                                          </p:stCondLst>
                                        </p:cTn>
                                        <p:tgtEl>
                                          <p:spTgt spid="20">
                                            <p:bg/>
                                          </p:spTgt>
                                        </p:tgtEl>
                                        <p:attrNameLst>
                                          <p:attrName>style.visibility</p:attrName>
                                        </p:attrNameLst>
                                      </p:cBhvr>
                                      <p:to>
                                        <p:strVal val="visible"/>
                                      </p:to>
                                    </p:set>
                                    <p:anim calcmode="lin" valueType="num">
                                      <p:cBhvr additive="base">
                                        <p:cTn id="18" dur="500" fill="hold"/>
                                        <p:tgtEl>
                                          <p:spTgt spid="20">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20">
                                            <p:bg/>
                                          </p:spTgt>
                                        </p:tgtEl>
                                        <p:attrNameLst>
                                          <p:attrName>ppt_y</p:attrName>
                                        </p:attrNameLst>
                                      </p:cBhvr>
                                      <p:tavLst>
                                        <p:tav tm="0">
                                          <p:val>
                                            <p:strVal val="1+#ppt_h/2"/>
                                          </p:val>
                                        </p:tav>
                                        <p:tav tm="100000">
                                          <p:val>
                                            <p:strVal val="#ppt_y"/>
                                          </p:val>
                                        </p:tav>
                                      </p:tavLst>
                                    </p:anim>
                                  </p:childTnLst>
                                </p:cTn>
                              </p:par>
                              <p:par>
                                <p:cTn id="20" presetID="2" presetClass="entr" presetSubtype="12" fill="hold" grpId="0" nodeType="withEffect">
                                  <p:stCondLst>
                                    <p:cond delay="25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250"/>
                                  </p:stCondLst>
                                  <p:childTnLst>
                                    <p:set>
                                      <p:cBhvr>
                                        <p:cTn id="25" dur="1" fill="hold">
                                          <p:stCondLst>
                                            <p:cond delay="0"/>
                                          </p:stCondLst>
                                        </p:cTn>
                                        <p:tgtEl>
                                          <p:spTgt spid="25">
                                            <p:bg/>
                                          </p:spTgt>
                                        </p:tgtEl>
                                        <p:attrNameLst>
                                          <p:attrName>style.visibility</p:attrName>
                                        </p:attrNameLst>
                                      </p:cBhvr>
                                      <p:to>
                                        <p:strVal val="visible"/>
                                      </p:to>
                                    </p:set>
                                    <p:anim calcmode="lin" valueType="num">
                                      <p:cBhvr additive="base">
                                        <p:cTn id="26" dur="500" fill="hold"/>
                                        <p:tgtEl>
                                          <p:spTgt spid="25">
                                            <p:bg/>
                                          </p:spTgt>
                                        </p:tgtEl>
                                        <p:attrNameLst>
                                          <p:attrName>ppt_x</p:attrName>
                                        </p:attrNameLst>
                                      </p:cBhvr>
                                      <p:tavLst>
                                        <p:tav tm="0">
                                          <p:val>
                                            <p:strVal val="0-#ppt_w/2"/>
                                          </p:val>
                                        </p:tav>
                                        <p:tav tm="100000">
                                          <p:val>
                                            <p:strVal val="#ppt_x"/>
                                          </p:val>
                                        </p:tav>
                                      </p:tavLst>
                                    </p:anim>
                                    <p:anim calcmode="lin" valueType="num">
                                      <p:cBhvr additive="base">
                                        <p:cTn id="27" dur="500" fill="hold"/>
                                        <p:tgtEl>
                                          <p:spTgt spid="25">
                                            <p:bg/>
                                          </p:spTgt>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25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additive="base">
                                        <p:cTn id="3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250"/>
                                  </p:stCondLst>
                                  <p:childTnLst>
                                    <p:set>
                                      <p:cBhvr>
                                        <p:cTn id="33" dur="1" fill="hold">
                                          <p:stCondLst>
                                            <p:cond delay="0"/>
                                          </p:stCondLst>
                                        </p:cTn>
                                        <p:tgtEl>
                                          <p:spTgt spid="19">
                                            <p:bg/>
                                          </p:spTgt>
                                        </p:tgtEl>
                                        <p:attrNameLst>
                                          <p:attrName>style.visibility</p:attrName>
                                        </p:attrNameLst>
                                      </p:cBhvr>
                                      <p:to>
                                        <p:strVal val="visible"/>
                                      </p:to>
                                    </p:set>
                                    <p:anim calcmode="lin" valueType="num">
                                      <p:cBhvr additive="base">
                                        <p:cTn id="34" dur="500" fill="hold"/>
                                        <p:tgtEl>
                                          <p:spTgt spid="19">
                                            <p:bg/>
                                          </p:spTgt>
                                        </p:tgtEl>
                                        <p:attrNameLst>
                                          <p:attrName>ppt_x</p:attrName>
                                        </p:attrNameLst>
                                      </p:cBhvr>
                                      <p:tavLst>
                                        <p:tav tm="0">
                                          <p:val>
                                            <p:strVal val="0-#ppt_w/2"/>
                                          </p:val>
                                        </p:tav>
                                        <p:tav tm="100000">
                                          <p:val>
                                            <p:strVal val="#ppt_x"/>
                                          </p:val>
                                        </p:tav>
                                      </p:tavLst>
                                    </p:anim>
                                    <p:anim calcmode="lin" valueType="num">
                                      <p:cBhvr additive="base">
                                        <p:cTn id="35" dur="500" fill="hold"/>
                                        <p:tgtEl>
                                          <p:spTgt spid="19">
                                            <p:bg/>
                                          </p:spTgt>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50"/>
                                  </p:stCondLst>
                                  <p:childTnLst>
                                    <p:set>
                                      <p:cBhvr>
                                        <p:cTn id="37" dur="1" fill="hold">
                                          <p:stCondLst>
                                            <p:cond delay="0"/>
                                          </p:stCondLst>
                                        </p:cTn>
                                        <p:tgtEl>
                                          <p:spTgt spid="19">
                                            <p:txEl>
                                              <p:pRg st="0" end="0"/>
                                            </p:txEl>
                                          </p:spTgt>
                                        </p:tgtEl>
                                        <p:attrNameLst>
                                          <p:attrName>style.visibility</p:attrName>
                                        </p:attrNameLst>
                                      </p:cBhvr>
                                      <p:to>
                                        <p:strVal val="visible"/>
                                      </p:to>
                                    </p:set>
                                    <p:anim calcmode="lin" valueType="num">
                                      <p:cBhvr additive="base">
                                        <p:cTn id="38"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750"/>
                            </p:stCondLst>
                            <p:childTnLst>
                              <p:par>
                                <p:cTn id="41" presetID="42" presetClass="entr" presetSubtype="0" fill="hold" grpId="0" nodeType="after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1000"/>
                                        <p:tgtEl>
                                          <p:spTgt spid="13">
                                            <p:txEl>
                                              <p:pRg st="0" end="0"/>
                                            </p:txEl>
                                          </p:spTgt>
                                        </p:tgtEl>
                                      </p:cBhvr>
                                    </p:animEffect>
                                    <p:anim calcmode="lin" valueType="num">
                                      <p:cBhvr>
                                        <p:cTn id="4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1000"/>
                                        <p:tgtEl>
                                          <p:spTgt spid="14">
                                            <p:txEl>
                                              <p:pRg st="0" end="0"/>
                                            </p:txEl>
                                          </p:spTgt>
                                        </p:tgtEl>
                                      </p:cBhvr>
                                    </p:animEffect>
                                    <p:anim calcmode="lin" valueType="num">
                                      <p:cBhvr>
                                        <p:cTn id="5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Lst>
      </p:bldP>
      <p:bldP spid="19" grpId="0" build="p" animBg="1">
        <p:tmplLst>
          <p:tmpl>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animBg="1">
        <p:tmplLst>
          <p:tmpl>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5" grpId="0" build="p" animBg="1">
        <p:tmplLst>
          <p:tmpl>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animBg="1">
        <p:tmplLst>
          <p:tmpl>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3" name="テキスト プレースホルダー 5"/>
          <p:cNvSpPr>
            <a:spLocks noGrp="1"/>
          </p:cNvSpPr>
          <p:nvPr>
            <p:ph type="body" sz="quarter" idx="21" hasCustomPrompt="1"/>
          </p:nvPr>
        </p:nvSpPr>
        <p:spPr>
          <a:xfrm>
            <a:off x="1582366" y="2551212"/>
            <a:ext cx="14905656" cy="2808312"/>
          </a:xfrm>
        </p:spPr>
        <p:txBody>
          <a:bodyPr anchor="b">
            <a:normAutofit/>
          </a:bodyPr>
          <a:lstStyle>
            <a:lvl1pPr algn="ctr">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582366" y="5503540"/>
            <a:ext cx="14905656" cy="1584176"/>
          </a:xfrm>
        </p:spPr>
        <p:txBody>
          <a:bodyPr anchor="t">
            <a:normAutofit/>
          </a:bodyPr>
          <a:lstStyle>
            <a:lvl1pPr algn="ctr">
              <a:defRPr sz="2800" baseline="0">
                <a:solidFill>
                  <a:schemeClr val="tx1"/>
                </a:solidFill>
                <a:latin typeface="+mn-lt"/>
              </a:defRPr>
            </a:lvl1pPr>
          </a:lstStyle>
          <a:p>
            <a:pPr lvl="0"/>
            <a:r>
              <a:rPr lang="en-US"/>
              <a:t>Text Here</a:t>
            </a:r>
          </a:p>
        </p:txBody>
      </p:sp>
    </p:spTree>
    <p:extLst>
      <p:ext uri="{BB962C8B-B14F-4D97-AF65-F5344CB8AC3E}">
        <p14:creationId xmlns:p14="http://schemas.microsoft.com/office/powerpoint/2010/main" val="33587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28139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ltLang="ja-JP"/>
              <a:t>Master Title</a:t>
            </a:r>
            <a:endParaRPr lang="en-US"/>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 Here</a:t>
            </a:r>
            <a:endParaRPr lang="ja-JP" altLang="en-US"/>
          </a:p>
        </p:txBody>
      </p:sp>
    </p:spTree>
    <p:extLst>
      <p:ext uri="{BB962C8B-B14F-4D97-AF65-F5344CB8AC3E}">
        <p14:creationId xmlns:p14="http://schemas.microsoft.com/office/powerpoint/2010/main" val="1165330069"/>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3" r:id="rId3"/>
    <p:sldLayoutId id="2147483661" r:id="rId4"/>
    <p:sldLayoutId id="2147483672" r:id="rId5"/>
    <p:sldLayoutId id="2147483684" r:id="rId6"/>
    <p:sldLayoutId id="2147483674" r:id="rId7"/>
    <p:sldLayoutId id="2147483679" r:id="rId8"/>
    <p:sldLayoutId id="2147483676" r:id="rId9"/>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t>Master Title</a:t>
            </a:r>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a:t>
            </a:r>
            <a:endParaRPr lang="ja-JP" altLang="en-US"/>
          </a:p>
        </p:txBody>
      </p:sp>
      <p:sp>
        <p:nvSpPr>
          <p:cNvPr id="5" name="フッター プレースホルダー 4"/>
          <p:cNvSpPr>
            <a:spLocks noGrp="1"/>
          </p:cNvSpPr>
          <p:nvPr>
            <p:ph type="ftr" sz="quarter" idx="3"/>
          </p:nvPr>
        </p:nvSpPr>
        <p:spPr>
          <a:xfrm>
            <a:off x="6247858" y="9534527"/>
            <a:ext cx="5790697" cy="547688"/>
          </a:xfrm>
          <a:prstGeom prst="rect">
            <a:avLst/>
          </a:prstGeom>
        </p:spPr>
        <p:txBody>
          <a:bodyPr vert="horz" lIns="163275" tIns="81638" rIns="163275" bIns="81638" rtlCol="0" anchor="ctr"/>
          <a:lstStyle>
            <a:lvl1pPr algn="ctr">
              <a:defRPr sz="21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13105263" y="9534527"/>
            <a:ext cx="4266830" cy="547688"/>
          </a:xfrm>
          <a:prstGeom prst="rect">
            <a:avLst/>
          </a:prstGeom>
        </p:spPr>
        <p:txBody>
          <a:bodyPr vert="horz" lIns="163275" tIns="81638" rIns="163275" bIns="81638" rtlCol="0" anchor="ctr"/>
          <a:lstStyle>
            <a:lvl1pPr algn="r">
              <a:defRPr sz="2100">
                <a:solidFill>
                  <a:schemeClr val="tx1">
                    <a:tint val="75000"/>
                  </a:schemeClr>
                </a:solidFill>
              </a:defRPr>
            </a:lvl1pPr>
          </a:lstStyle>
          <a:p>
            <a:fld id="{D97FAD88-CD89-445B-80D2-D1F46C853675}" type="slidenum">
              <a:rPr lang="en-US" smtClean="0"/>
              <a:t>‹Nº›</a:t>
            </a:fld>
            <a:endParaRPr lang="en-US"/>
          </a:p>
        </p:txBody>
      </p:sp>
    </p:spTree>
    <p:extLst>
      <p:ext uri="{BB962C8B-B14F-4D97-AF65-F5344CB8AC3E}">
        <p14:creationId xmlns:p14="http://schemas.microsoft.com/office/powerpoint/2010/main" val="2859023294"/>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54" r:id="rId3"/>
    <p:sldLayoutId id="2147483655" r:id="rId4"/>
    <p:sldLayoutId id="2147483668" r:id="rId5"/>
    <p:sldLayoutId id="2147483656" r:id="rId6"/>
    <p:sldLayoutId id="2147483658" r:id="rId7"/>
    <p:sldLayoutId id="2147483659" r:id="rId8"/>
    <p:sldLayoutId id="2147483673" r:id="rId9"/>
    <p:sldLayoutId id="2147483677" r:id="rId10"/>
    <p:sldLayoutId id="2147483675" r:id="rId11"/>
    <p:sldLayoutId id="2147483680" r:id="rId12"/>
    <p:sldLayoutId id="2147483678" r:id="rId13"/>
    <p:sldLayoutId id="2147483669" r:id="rId14"/>
    <p:sldLayoutId id="2147483660" r:id="rId15"/>
    <p:sldLayoutId id="2147483663" r:id="rId16"/>
    <p:sldLayoutId id="2147483666" r:id="rId17"/>
    <p:sldLayoutId id="2147483670" r:id="rId18"/>
    <p:sldLayoutId id="2147483682" r:id="rId19"/>
    <p:sldLayoutId id="2147483665" r:id="rId20"/>
    <p:sldLayoutId id="2147483683" r:id="rId21"/>
    <p:sldLayoutId id="2147483671" r:id="rId22"/>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p.teamweek.com/#pp/WJTiRMNrFoLTAAbn_iJHP6ZArunCmATd" TargetMode="Externa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905008" y="2161137"/>
            <a:ext cx="12678185" cy="3018105"/>
          </a:xfrm>
        </p:spPr>
        <p:txBody>
          <a:bodyPr>
            <a:normAutofit fontScale="90000"/>
          </a:bodyPr>
          <a:lstStyle/>
          <a:p>
            <a:r>
              <a:rPr lang="en-US" dirty="0">
                <a:solidFill>
                  <a:schemeClr val="accent1"/>
                </a:solidFill>
              </a:rPr>
              <a:t>Cards for Scientific</a:t>
            </a:r>
            <a:br>
              <a:rPr lang="en-US" dirty="0"/>
            </a:br>
            <a:r>
              <a:rPr lang="en-US" sz="8800" b="1" dirty="0"/>
              <a:t>Computation (</a:t>
            </a:r>
            <a:r>
              <a:rPr lang="en-US" sz="8800" b="1" dirty="0" err="1"/>
              <a:t>Cuda,OpenCL</a:t>
            </a:r>
            <a:r>
              <a:rPr lang="en-US" sz="8800" b="1" dirty="0"/>
              <a:t>)</a:t>
            </a:r>
            <a:br>
              <a:rPr lang="en-US" sz="8800" b="1" dirty="0"/>
            </a:br>
            <a:r>
              <a:rPr lang="en-US" sz="8800" b="1" dirty="0"/>
              <a:t>                    TG3</a:t>
            </a:r>
            <a:endParaRPr lang="es-ES" sz="8800" dirty="0"/>
          </a:p>
        </p:txBody>
      </p:sp>
      <p:sp>
        <p:nvSpPr>
          <p:cNvPr id="3" name="サブタイトル 2"/>
          <p:cNvSpPr>
            <a:spLocks noGrp="1"/>
          </p:cNvSpPr>
          <p:nvPr>
            <p:ph type="subTitle" idx="1"/>
          </p:nvPr>
        </p:nvSpPr>
        <p:spPr>
          <a:xfrm>
            <a:off x="5758830" y="6439644"/>
            <a:ext cx="10153128" cy="3380089"/>
          </a:xfrm>
        </p:spPr>
        <p:txBody>
          <a:bodyPr vert="horz" lIns="163275" tIns="81638" rIns="163275" bIns="81638" rtlCol="0" anchor="t">
            <a:normAutofit/>
          </a:bodyPr>
          <a:lstStyle/>
          <a:p>
            <a:r>
              <a:rPr lang="en-US" dirty="0">
                <a:latin typeface="Aleo-LightItalic"/>
              </a:rPr>
              <a:t>Borja </a:t>
            </a:r>
            <a:r>
              <a:rPr lang="en-US" dirty="0" err="1">
                <a:latin typeface="Aleo-LightItalic"/>
              </a:rPr>
              <a:t>Ordóñez</a:t>
            </a:r>
            <a:r>
              <a:rPr lang="en-US" dirty="0">
                <a:latin typeface="Aleo-LightItalic"/>
              </a:rPr>
              <a:t> Bello </a:t>
            </a:r>
            <a:endParaRPr lang="es-ES" dirty="0"/>
          </a:p>
          <a:p>
            <a:r>
              <a:rPr lang="en-US" dirty="0">
                <a:latin typeface="Aleo-LightItalic"/>
              </a:rPr>
              <a:t>Javier </a:t>
            </a:r>
            <a:r>
              <a:rPr lang="en-US" dirty="0" err="1">
                <a:latin typeface="Aleo-LightItalic"/>
              </a:rPr>
              <a:t>Luque</a:t>
            </a:r>
            <a:r>
              <a:rPr lang="en-US" dirty="0">
                <a:latin typeface="Aleo-LightItalic"/>
              </a:rPr>
              <a:t> Moreno </a:t>
            </a:r>
            <a:endParaRPr lang="en-US" dirty="0"/>
          </a:p>
          <a:p>
            <a:r>
              <a:rPr lang="en-US" dirty="0">
                <a:latin typeface="Aleo-LightItalic"/>
              </a:rPr>
              <a:t>Adrián López Godoy </a:t>
            </a:r>
            <a:endParaRPr lang="en-US" dirty="0"/>
          </a:p>
          <a:p>
            <a:r>
              <a:rPr lang="en-US" dirty="0">
                <a:latin typeface="Aleo-LightItalic"/>
              </a:rPr>
              <a:t>Daniel Calin </a:t>
            </a:r>
            <a:r>
              <a:rPr lang="en-US" dirty="0" err="1">
                <a:latin typeface="Aleo-LightItalic"/>
              </a:rPr>
              <a:t>Stanus</a:t>
            </a:r>
            <a:r>
              <a:rPr lang="en-US" dirty="0">
                <a:latin typeface="Aleo-LightItalic"/>
              </a:rPr>
              <a:t> </a:t>
            </a:r>
            <a:endParaRPr lang="es-ES" dirty="0"/>
          </a:p>
          <a:p>
            <a:r>
              <a:rPr lang="en-US" dirty="0">
                <a:latin typeface="Aleo-LightItalic"/>
              </a:rPr>
              <a:t>Ignacio Burgos </a:t>
            </a:r>
            <a:r>
              <a:rPr lang="en-US" dirty="0" err="1">
                <a:latin typeface="Aleo-LightItalic"/>
              </a:rPr>
              <a:t>Lucha</a:t>
            </a:r>
            <a:endParaRPr lang="es-ES" dirty="0"/>
          </a:p>
          <a:p>
            <a:endParaRPr lang="en-US" dirty="0"/>
          </a:p>
        </p:txBody>
      </p:sp>
    </p:spTree>
    <p:extLst>
      <p:ext uri="{BB962C8B-B14F-4D97-AF65-F5344CB8AC3E}">
        <p14:creationId xmlns:p14="http://schemas.microsoft.com/office/powerpoint/2010/main" val="1256783134"/>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30410658-B639-4EE3-9B54-AE2F35AD4539}"/>
              </a:ext>
            </a:extLst>
          </p:cNvPr>
          <p:cNvSpPr txBox="1"/>
          <p:nvPr/>
        </p:nvSpPr>
        <p:spPr>
          <a:xfrm>
            <a:off x="5788673" y="2407978"/>
            <a:ext cx="10246701" cy="69249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3.5 </a:t>
            </a:r>
            <a:r>
              <a:rPr lang="en-US" b="1" err="1"/>
              <a:t>Criterio</a:t>
            </a:r>
            <a:r>
              <a:rPr lang="en-US" b="1"/>
              <a:t> 5: </a:t>
            </a:r>
            <a:r>
              <a:rPr lang="en-US" b="1" err="1"/>
              <a:t>Prueba</a:t>
            </a:r>
            <a:r>
              <a:rPr lang="en-US" b="1"/>
              <a:t> de </a:t>
            </a:r>
            <a:r>
              <a:rPr lang="en-US" b="1" err="1"/>
              <a:t>estabilidad</a:t>
            </a:r>
            <a:r>
              <a:rPr lang="en-US" b="1"/>
              <a:t> con el test MSI </a:t>
            </a:r>
            <a:r>
              <a:rPr lang="en-US" b="1" err="1"/>
              <a:t>Kombustor</a:t>
            </a:r>
            <a:endParaRPr lang="es-ES"/>
          </a:p>
          <a:p>
            <a:pPr algn="just"/>
            <a:endParaRPr lang="en-US" b="1"/>
          </a:p>
          <a:p>
            <a:pPr algn="just"/>
            <a:r>
              <a:rPr lang="en-US" sz="2800" err="1"/>
              <a:t>Nombre</a:t>
            </a:r>
            <a:r>
              <a:rPr lang="en-US" sz="2800"/>
              <a:t> del </a:t>
            </a:r>
            <a:r>
              <a:rPr lang="en-US" sz="2800" err="1"/>
              <a:t>criterio</a:t>
            </a:r>
            <a:r>
              <a:rPr lang="en-US" sz="2800"/>
              <a:t>: </a:t>
            </a:r>
            <a:r>
              <a:rPr lang="en-US" sz="2800" err="1"/>
              <a:t>Prueba</a:t>
            </a:r>
            <a:r>
              <a:rPr lang="en-US" sz="2800"/>
              <a:t> de </a:t>
            </a:r>
            <a:r>
              <a:rPr lang="en-US" sz="2800" err="1"/>
              <a:t>estabilidad</a:t>
            </a:r>
            <a:r>
              <a:rPr lang="en-US" sz="2800"/>
              <a:t> con el test MSI </a:t>
            </a:r>
            <a:r>
              <a:rPr lang="en-US" sz="2800" err="1"/>
              <a:t>Kombustor</a:t>
            </a:r>
            <a:r>
              <a:rPr lang="en-US" sz="2800"/>
              <a:t>.</a:t>
            </a:r>
          </a:p>
          <a:p>
            <a:pPr algn="just"/>
            <a:r>
              <a:rPr lang="en-US" sz="2800" err="1"/>
              <a:t>Descripción</a:t>
            </a:r>
            <a:r>
              <a:rPr lang="en-US" sz="2800"/>
              <a:t>: </a:t>
            </a:r>
            <a:r>
              <a:rPr lang="en-US" sz="2800" err="1"/>
              <a:t>Prueba</a:t>
            </a:r>
            <a:r>
              <a:rPr lang="en-US" sz="2800"/>
              <a:t> con MSI </a:t>
            </a:r>
            <a:r>
              <a:rPr lang="en-US" sz="2800" err="1"/>
              <a:t>Kombustor</a:t>
            </a:r>
            <a:r>
              <a:rPr lang="en-US" sz="2800"/>
              <a:t>. Software que </a:t>
            </a:r>
            <a:r>
              <a:rPr lang="en-US" sz="2800" err="1"/>
              <a:t>somete</a:t>
            </a:r>
            <a:r>
              <a:rPr lang="en-US" sz="2800"/>
              <a:t> al </a:t>
            </a:r>
            <a:r>
              <a:rPr lang="en-US" sz="2800" err="1"/>
              <a:t>equipo</a:t>
            </a:r>
            <a:r>
              <a:rPr lang="en-US" sz="2800"/>
              <a:t> a una </a:t>
            </a:r>
            <a:r>
              <a:rPr lang="en-US" sz="2800" err="1"/>
              <a:t>prueba</a:t>
            </a:r>
            <a:r>
              <a:rPr lang="en-US" sz="2800"/>
              <a:t> </a:t>
            </a:r>
            <a:r>
              <a:rPr lang="en-US" sz="2800" err="1"/>
              <a:t>donde</a:t>
            </a:r>
            <a:r>
              <a:rPr lang="en-US" sz="2800"/>
              <a:t> </a:t>
            </a:r>
            <a:r>
              <a:rPr lang="en-US" sz="2800" err="1"/>
              <a:t>fuerza</a:t>
            </a:r>
            <a:r>
              <a:rPr lang="en-US" sz="2800"/>
              <a:t> CPU y GPU al 100%, </a:t>
            </a:r>
            <a:r>
              <a:rPr lang="en-US" sz="2800" err="1"/>
              <a:t>viendo</a:t>
            </a:r>
            <a:r>
              <a:rPr lang="en-US" sz="2800"/>
              <a:t> </a:t>
            </a:r>
            <a:r>
              <a:rPr lang="en-US" sz="2800" err="1"/>
              <a:t>si</a:t>
            </a:r>
            <a:r>
              <a:rPr lang="en-US" sz="2800"/>
              <a:t> se </a:t>
            </a:r>
            <a:r>
              <a:rPr lang="en-US" sz="2800" err="1"/>
              <a:t>bloquea</a:t>
            </a:r>
            <a:r>
              <a:rPr lang="en-US" sz="2800"/>
              <a:t> o no.</a:t>
            </a:r>
          </a:p>
          <a:p>
            <a:pPr algn="just"/>
            <a:r>
              <a:rPr lang="en-US" sz="2800"/>
              <a:t>Tipo de valor: </a:t>
            </a:r>
            <a:r>
              <a:rPr lang="en-US" sz="2800" err="1"/>
              <a:t>Booleano</a:t>
            </a:r>
            <a:r>
              <a:rPr lang="en-US" sz="2800"/>
              <a:t> (Si/No).</a:t>
            </a:r>
          </a:p>
          <a:p>
            <a:pPr algn="just"/>
            <a:endParaRPr lang="en-US"/>
          </a:p>
          <a:p>
            <a:pPr algn="just"/>
            <a:r>
              <a:rPr lang="en-US" b="1"/>
              <a:t>3.6 </a:t>
            </a:r>
            <a:r>
              <a:rPr lang="en-US" b="1" err="1"/>
              <a:t>Criterio</a:t>
            </a:r>
            <a:r>
              <a:rPr lang="en-US" b="1"/>
              <a:t> 6: Software </a:t>
            </a:r>
            <a:r>
              <a:rPr lang="en-US" b="1" err="1"/>
              <a:t>científico</a:t>
            </a:r>
            <a:endParaRPr lang="en-US" b="1"/>
          </a:p>
          <a:p>
            <a:pPr algn="just"/>
            <a:endParaRPr lang="en-US" b="1"/>
          </a:p>
          <a:p>
            <a:pPr algn="just"/>
            <a:r>
              <a:rPr lang="en-US" sz="2800" err="1"/>
              <a:t>Nombre</a:t>
            </a:r>
            <a:r>
              <a:rPr lang="en-US" sz="2800"/>
              <a:t> del </a:t>
            </a:r>
            <a:r>
              <a:rPr lang="en-US" sz="2800" err="1"/>
              <a:t>criterio</a:t>
            </a:r>
            <a:r>
              <a:rPr lang="en-US" sz="2800"/>
              <a:t>: Software </a:t>
            </a:r>
            <a:r>
              <a:rPr lang="en-US" sz="2800" err="1"/>
              <a:t>científico</a:t>
            </a:r>
            <a:r>
              <a:rPr lang="en-US" sz="2800"/>
              <a:t>.</a:t>
            </a:r>
          </a:p>
          <a:p>
            <a:pPr algn="just"/>
            <a:r>
              <a:rPr lang="en-US" sz="2800" err="1"/>
              <a:t>Descripción</a:t>
            </a:r>
            <a:r>
              <a:rPr lang="en-US" sz="2800"/>
              <a:t>: Indica </a:t>
            </a:r>
            <a:r>
              <a:rPr lang="en-US" sz="2800" err="1"/>
              <a:t>si</a:t>
            </a:r>
            <a:r>
              <a:rPr lang="en-US" sz="2800"/>
              <a:t> la </a:t>
            </a:r>
            <a:r>
              <a:rPr lang="en-US" sz="2800" err="1"/>
              <a:t>gráfica</a:t>
            </a:r>
            <a:r>
              <a:rPr lang="en-US" sz="2800"/>
              <a:t> CUDA y OpenCL son </a:t>
            </a:r>
            <a:r>
              <a:rPr lang="en-US" sz="2800" err="1"/>
              <a:t>capaces</a:t>
            </a:r>
            <a:r>
              <a:rPr lang="en-US" sz="2800"/>
              <a:t> de </a:t>
            </a:r>
            <a:r>
              <a:rPr lang="en-US" sz="2800" err="1"/>
              <a:t>ejecutar</a:t>
            </a:r>
            <a:r>
              <a:rPr lang="en-US" sz="2800"/>
              <a:t> el </a:t>
            </a:r>
            <a:r>
              <a:rPr lang="en-US" sz="2800" err="1"/>
              <a:t>proyecto</a:t>
            </a:r>
            <a:r>
              <a:rPr lang="en-US" sz="2800"/>
              <a:t> </a:t>
            </a:r>
            <a:r>
              <a:rPr lang="en-US" sz="2800" err="1"/>
              <a:t>científico</a:t>
            </a:r>
            <a:r>
              <a:rPr lang="en-US" sz="2800"/>
              <a:t> (de BOINC) </a:t>
            </a:r>
            <a:r>
              <a:rPr lang="en-US" sz="2800" err="1"/>
              <a:t>correctamente</a:t>
            </a:r>
            <a:r>
              <a:rPr lang="en-US" sz="2800"/>
              <a:t>.</a:t>
            </a:r>
          </a:p>
          <a:p>
            <a:pPr algn="just"/>
            <a:r>
              <a:rPr lang="en-US" sz="2800"/>
              <a:t>Tipo de valor: </a:t>
            </a:r>
            <a:r>
              <a:rPr lang="en-US" sz="2800" err="1"/>
              <a:t>Booleano</a:t>
            </a:r>
            <a:r>
              <a:rPr lang="en-US" sz="2800"/>
              <a:t> (Si/No).</a:t>
            </a:r>
          </a:p>
        </p:txBody>
      </p:sp>
      <p:pic>
        <p:nvPicPr>
          <p:cNvPr id="5" name="Picture 7" descr="Imagen que contiene texto&#10;&#10;Descripción generada con confianza alta">
            <a:extLst>
              <a:ext uri="{FF2B5EF4-FFF2-40B4-BE49-F238E27FC236}">
                <a16:creationId xmlns:a16="http://schemas.microsoft.com/office/drawing/2014/main" id="{ABF07F5A-1D27-4160-A5BF-5030A8E0122B}"/>
              </a:ext>
            </a:extLst>
          </p:cNvPr>
          <p:cNvPicPr>
            <a:picLocks noChangeAspect="1"/>
          </p:cNvPicPr>
          <p:nvPr/>
        </p:nvPicPr>
        <p:blipFill>
          <a:blip r:embed="rId2"/>
          <a:stretch>
            <a:fillRect/>
          </a:stretch>
        </p:blipFill>
        <p:spPr>
          <a:xfrm>
            <a:off x="806582" y="3981111"/>
            <a:ext cx="3662465" cy="2713262"/>
          </a:xfrm>
          <a:prstGeom prst="rect">
            <a:avLst/>
          </a:prstGeom>
        </p:spPr>
      </p:pic>
    </p:spTree>
    <p:extLst>
      <p:ext uri="{BB962C8B-B14F-4D97-AF65-F5344CB8AC3E}">
        <p14:creationId xmlns:p14="http://schemas.microsoft.com/office/powerpoint/2010/main" val="112719416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CDDAA17F-922A-4814-AA28-3A6F3C4B6437}"/>
              </a:ext>
            </a:extLst>
          </p:cNvPr>
          <p:cNvSpPr txBox="1"/>
          <p:nvPr/>
        </p:nvSpPr>
        <p:spPr>
          <a:xfrm>
            <a:off x="4465207" y="2511900"/>
            <a:ext cx="10057765" cy="6432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3.7 </a:t>
            </a:r>
            <a:r>
              <a:rPr lang="en-US" b="1" err="1"/>
              <a:t>Criterio</a:t>
            </a:r>
            <a:r>
              <a:rPr lang="en-US" b="1"/>
              <a:t> 7: </a:t>
            </a:r>
            <a:r>
              <a:rPr lang="en-US" b="1" err="1"/>
              <a:t>Puntuación</a:t>
            </a:r>
            <a:r>
              <a:rPr lang="en-US" b="1"/>
              <a:t> Software </a:t>
            </a:r>
            <a:r>
              <a:rPr lang="en-US" b="1" err="1"/>
              <a:t>Científico</a:t>
            </a:r>
            <a:endParaRPr lang="es-ES" err="1"/>
          </a:p>
          <a:p>
            <a:pPr algn="just"/>
            <a:endParaRPr lang="en-US" b="1"/>
          </a:p>
          <a:p>
            <a:pPr algn="just"/>
            <a:r>
              <a:rPr lang="en-US" sz="2800" err="1"/>
              <a:t>Nombre</a:t>
            </a:r>
            <a:r>
              <a:rPr lang="en-US" sz="2800"/>
              <a:t> del </a:t>
            </a:r>
            <a:r>
              <a:rPr lang="en-US" sz="2800" err="1"/>
              <a:t>criterio</a:t>
            </a:r>
            <a:r>
              <a:rPr lang="en-US" sz="2800"/>
              <a:t>: </a:t>
            </a:r>
            <a:r>
              <a:rPr lang="en-US" sz="2800" err="1"/>
              <a:t>Puntuación</a:t>
            </a:r>
            <a:r>
              <a:rPr lang="en-US" sz="2800"/>
              <a:t> Software </a:t>
            </a:r>
            <a:r>
              <a:rPr lang="en-US" sz="2800" err="1"/>
              <a:t>Científico</a:t>
            </a:r>
            <a:r>
              <a:rPr lang="en-US" sz="2800"/>
              <a:t>.</a:t>
            </a:r>
          </a:p>
          <a:p>
            <a:pPr algn="just"/>
            <a:r>
              <a:rPr lang="en-US" sz="2800" err="1"/>
              <a:t>Descripción</a:t>
            </a:r>
            <a:r>
              <a:rPr lang="en-US" sz="2800"/>
              <a:t>: Indica </a:t>
            </a:r>
            <a:r>
              <a:rPr lang="en-US" sz="2800" err="1"/>
              <a:t>cuál</a:t>
            </a:r>
            <a:r>
              <a:rPr lang="en-US" sz="2800"/>
              <a:t> ha </a:t>
            </a:r>
            <a:r>
              <a:rPr lang="en-US" sz="2800" err="1"/>
              <a:t>sido</a:t>
            </a:r>
            <a:r>
              <a:rPr lang="en-US" sz="2800"/>
              <a:t> el </a:t>
            </a:r>
            <a:r>
              <a:rPr lang="en-US" sz="2800" err="1"/>
              <a:t>resultado</a:t>
            </a:r>
            <a:r>
              <a:rPr lang="en-US" sz="2800"/>
              <a:t> de </a:t>
            </a:r>
            <a:r>
              <a:rPr lang="en-US" sz="2800" err="1"/>
              <a:t>ambas</a:t>
            </a:r>
            <a:r>
              <a:rPr lang="en-US" sz="2800"/>
              <a:t> </a:t>
            </a:r>
            <a:r>
              <a:rPr lang="en-US" sz="2800" err="1"/>
              <a:t>gráficas</a:t>
            </a:r>
            <a:r>
              <a:rPr lang="en-US" sz="2800"/>
              <a:t>, y se </a:t>
            </a:r>
            <a:r>
              <a:rPr lang="en-US" sz="2800" err="1"/>
              <a:t>compara</a:t>
            </a:r>
            <a:r>
              <a:rPr lang="en-US" sz="2800"/>
              <a:t>.</a:t>
            </a:r>
          </a:p>
          <a:p>
            <a:pPr algn="just"/>
            <a:r>
              <a:rPr lang="en-US" sz="2800"/>
              <a:t>Tipo de valor: </a:t>
            </a:r>
            <a:r>
              <a:rPr lang="en-US" sz="2800" err="1"/>
              <a:t>Numérico</a:t>
            </a:r>
            <a:r>
              <a:rPr lang="en-US" sz="2800"/>
              <a:t>.</a:t>
            </a:r>
          </a:p>
          <a:p>
            <a:pPr algn="just"/>
            <a:endParaRPr lang="en-US"/>
          </a:p>
          <a:p>
            <a:pPr algn="just"/>
            <a:r>
              <a:rPr lang="en-US" b="1"/>
              <a:t>3.8 </a:t>
            </a:r>
            <a:r>
              <a:rPr lang="en-US" b="1" err="1"/>
              <a:t>Criterio</a:t>
            </a:r>
            <a:r>
              <a:rPr lang="en-US" b="1"/>
              <a:t> 8: Software </a:t>
            </a:r>
            <a:r>
              <a:rPr lang="en-US" b="1" err="1"/>
              <a:t>específico</a:t>
            </a:r>
            <a:r>
              <a:rPr lang="en-US" b="1"/>
              <a:t> de </a:t>
            </a:r>
            <a:r>
              <a:rPr lang="en-US" b="1" err="1"/>
              <a:t>testeo</a:t>
            </a:r>
            <a:r>
              <a:rPr lang="en-US" b="1"/>
              <a:t>.</a:t>
            </a:r>
          </a:p>
          <a:p>
            <a:pPr algn="just"/>
            <a:endParaRPr lang="en-US" b="1"/>
          </a:p>
          <a:p>
            <a:pPr algn="just"/>
            <a:r>
              <a:rPr lang="en-US" sz="2800" err="1"/>
              <a:t>Nombre</a:t>
            </a:r>
            <a:r>
              <a:rPr lang="en-US" sz="2800"/>
              <a:t> del </a:t>
            </a:r>
            <a:r>
              <a:rPr lang="en-US" sz="2800" err="1"/>
              <a:t>criterio</a:t>
            </a:r>
            <a:r>
              <a:rPr lang="en-US" sz="2800"/>
              <a:t>: Software </a:t>
            </a:r>
            <a:r>
              <a:rPr lang="en-US" sz="2800" err="1"/>
              <a:t>específico</a:t>
            </a:r>
            <a:r>
              <a:rPr lang="en-US" sz="2800"/>
              <a:t> de </a:t>
            </a:r>
            <a:r>
              <a:rPr lang="en-US" sz="2800" err="1"/>
              <a:t>testeo</a:t>
            </a:r>
            <a:r>
              <a:rPr lang="en-US" sz="2800"/>
              <a:t>.</a:t>
            </a:r>
          </a:p>
          <a:p>
            <a:pPr algn="just"/>
            <a:r>
              <a:rPr lang="en-US" sz="2800" err="1"/>
              <a:t>Descripción</a:t>
            </a:r>
            <a:r>
              <a:rPr lang="en-US" sz="2800"/>
              <a:t>: Indica </a:t>
            </a:r>
            <a:r>
              <a:rPr lang="en-US" sz="2800" err="1"/>
              <a:t>si</a:t>
            </a:r>
            <a:r>
              <a:rPr lang="en-US" sz="2800"/>
              <a:t> el </a:t>
            </a:r>
            <a:r>
              <a:rPr lang="en-US" sz="2800" err="1"/>
              <a:t>prototipo</a:t>
            </a:r>
            <a:r>
              <a:rPr lang="en-US" sz="2800"/>
              <a:t> es </a:t>
            </a:r>
            <a:r>
              <a:rPr lang="en-US" sz="2800" err="1"/>
              <a:t>capaz</a:t>
            </a:r>
            <a:r>
              <a:rPr lang="en-US" sz="2800"/>
              <a:t> de </a:t>
            </a:r>
            <a:r>
              <a:rPr lang="en-US" sz="2800" err="1"/>
              <a:t>enfrentarse</a:t>
            </a:r>
            <a:r>
              <a:rPr lang="en-US" sz="2800"/>
              <a:t> a </a:t>
            </a:r>
            <a:r>
              <a:rPr lang="en-US" sz="2800" err="1"/>
              <a:t>pruebas</a:t>
            </a:r>
            <a:r>
              <a:rPr lang="en-US" sz="2800"/>
              <a:t> </a:t>
            </a:r>
            <a:r>
              <a:rPr lang="en-US" sz="2800" err="1"/>
              <a:t>específicas</a:t>
            </a:r>
            <a:r>
              <a:rPr lang="en-US" sz="2800"/>
              <a:t> para una </a:t>
            </a:r>
            <a:r>
              <a:rPr lang="en-US" sz="2800" err="1"/>
              <a:t>gráfica</a:t>
            </a:r>
            <a:r>
              <a:rPr lang="en-US" sz="2800"/>
              <a:t> de </a:t>
            </a:r>
            <a:r>
              <a:rPr lang="en-US" sz="2800" err="1"/>
              <a:t>su</a:t>
            </a:r>
            <a:r>
              <a:rPr lang="en-US" sz="2800"/>
              <a:t> </a:t>
            </a:r>
            <a:r>
              <a:rPr lang="en-US" sz="2800" err="1"/>
              <a:t>tipo</a:t>
            </a:r>
            <a:r>
              <a:rPr lang="en-US" sz="2800"/>
              <a:t> (software para CUDA u OpenCL </a:t>
            </a:r>
            <a:r>
              <a:rPr lang="en-US" sz="2800" err="1"/>
              <a:t>exclusivo</a:t>
            </a:r>
            <a:r>
              <a:rPr lang="en-US" sz="2800"/>
              <a:t>).</a:t>
            </a:r>
          </a:p>
          <a:p>
            <a:pPr algn="just"/>
            <a:r>
              <a:rPr lang="en-US" sz="2800"/>
              <a:t>Tipo de valor: </a:t>
            </a:r>
            <a:r>
              <a:rPr lang="en-US" sz="2800" err="1"/>
              <a:t>Booleano</a:t>
            </a:r>
            <a:r>
              <a:rPr lang="en-US" sz="2800"/>
              <a:t> (Si/No).</a:t>
            </a:r>
          </a:p>
        </p:txBody>
      </p:sp>
    </p:spTree>
    <p:extLst>
      <p:ext uri="{BB962C8B-B14F-4D97-AF65-F5344CB8AC3E}">
        <p14:creationId xmlns:p14="http://schemas.microsoft.com/office/powerpoint/2010/main" val="94983678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30CC7463-75BB-4546-9003-5EA9BBFB4124}"/>
              </a:ext>
            </a:extLst>
          </p:cNvPr>
          <p:cNvSpPr txBox="1"/>
          <p:nvPr/>
        </p:nvSpPr>
        <p:spPr>
          <a:xfrm>
            <a:off x="5636423" y="2458675"/>
            <a:ext cx="10435638"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3.9 </a:t>
            </a:r>
            <a:r>
              <a:rPr lang="en-US" b="1" err="1"/>
              <a:t>Criterio</a:t>
            </a:r>
            <a:r>
              <a:rPr lang="en-US" b="1"/>
              <a:t> 9: </a:t>
            </a:r>
            <a:r>
              <a:rPr lang="en-US" b="1" err="1"/>
              <a:t>Multisistema</a:t>
            </a:r>
            <a:r>
              <a:rPr lang="en-US" b="1"/>
              <a:t>.</a:t>
            </a:r>
            <a:endParaRPr lang="es-ES"/>
          </a:p>
          <a:p>
            <a:pPr algn="just"/>
            <a:endParaRPr lang="en-US" b="1"/>
          </a:p>
          <a:p>
            <a:pPr algn="just"/>
            <a:r>
              <a:rPr lang="en-US" err="1"/>
              <a:t>Nombre</a:t>
            </a:r>
            <a:r>
              <a:rPr lang="en-US"/>
              <a:t> del </a:t>
            </a:r>
            <a:r>
              <a:rPr lang="en-US" err="1"/>
              <a:t>criterio</a:t>
            </a:r>
            <a:r>
              <a:rPr lang="en-US"/>
              <a:t>: </a:t>
            </a:r>
            <a:r>
              <a:rPr lang="en-US" err="1"/>
              <a:t>Multisistema</a:t>
            </a:r>
            <a:r>
              <a:rPr lang="en-US"/>
              <a:t> Windows/Linux/Mac.</a:t>
            </a:r>
          </a:p>
          <a:p>
            <a:pPr algn="just"/>
            <a:r>
              <a:rPr lang="en-US" err="1"/>
              <a:t>Descripción</a:t>
            </a:r>
            <a:r>
              <a:rPr lang="en-US"/>
              <a:t>: Indica </a:t>
            </a:r>
            <a:r>
              <a:rPr lang="en-US" err="1"/>
              <a:t>si</a:t>
            </a:r>
            <a:r>
              <a:rPr lang="en-US"/>
              <a:t> la </a:t>
            </a:r>
            <a:r>
              <a:rPr lang="en-US" err="1"/>
              <a:t>tecnología</a:t>
            </a:r>
            <a:r>
              <a:rPr lang="en-US"/>
              <a:t> es </a:t>
            </a:r>
            <a:r>
              <a:rPr lang="en-US" err="1"/>
              <a:t>capaz</a:t>
            </a:r>
            <a:r>
              <a:rPr lang="en-US"/>
              <a:t> de </a:t>
            </a:r>
            <a:r>
              <a:rPr lang="en-US" err="1"/>
              <a:t>ejecutarse</a:t>
            </a:r>
            <a:r>
              <a:rPr lang="en-US"/>
              <a:t> en los </a:t>
            </a:r>
            <a:r>
              <a:rPr lang="en-US" err="1"/>
              <a:t>diferentes</a:t>
            </a:r>
            <a:r>
              <a:rPr lang="en-US"/>
              <a:t> </a:t>
            </a:r>
            <a:r>
              <a:rPr lang="en-US" err="1"/>
              <a:t>sistemas</a:t>
            </a:r>
            <a:r>
              <a:rPr lang="en-US"/>
              <a:t> </a:t>
            </a:r>
            <a:r>
              <a:rPr lang="en-US" err="1"/>
              <a:t>operativos</a:t>
            </a:r>
            <a:r>
              <a:rPr lang="en-US"/>
              <a:t> </a:t>
            </a:r>
            <a:r>
              <a:rPr lang="en-US" err="1"/>
              <a:t>comerciales</a:t>
            </a:r>
            <a:r>
              <a:rPr lang="en-US"/>
              <a:t> </a:t>
            </a:r>
            <a:r>
              <a:rPr lang="en-US" err="1"/>
              <a:t>más</a:t>
            </a:r>
            <a:r>
              <a:rPr lang="en-US"/>
              <a:t> </a:t>
            </a:r>
            <a:r>
              <a:rPr lang="en-US" err="1"/>
              <a:t>usados</a:t>
            </a:r>
            <a:r>
              <a:rPr lang="en-US"/>
              <a:t> (Windows/Linux/Mac/Unix).</a:t>
            </a:r>
          </a:p>
          <a:p>
            <a:pPr algn="just"/>
            <a:r>
              <a:rPr lang="en-US"/>
              <a:t>Tipo de valor: </a:t>
            </a:r>
            <a:r>
              <a:rPr lang="en-US" err="1"/>
              <a:t>Booleano</a:t>
            </a:r>
            <a:r>
              <a:rPr lang="en-US"/>
              <a:t> (Si/No).</a:t>
            </a:r>
          </a:p>
          <a:p>
            <a:pPr algn="just"/>
            <a:endParaRPr lang="en-US">
              <a:solidFill>
                <a:srgbClr val="3F3F3F"/>
              </a:solidFill>
              <a:ea typeface="MS Gothic"/>
            </a:endParaRPr>
          </a:p>
          <a:p>
            <a:pPr algn="just"/>
            <a:endParaRPr lang="en-US" sz="1400" b="1">
              <a:solidFill>
                <a:srgbClr val="000000"/>
              </a:solidFill>
              <a:ea typeface="MS Gothic"/>
            </a:endParaRPr>
          </a:p>
          <a:p>
            <a:pPr algn="just"/>
            <a:r>
              <a:rPr lang="en-US" b="1"/>
              <a:t>3.10 </a:t>
            </a:r>
            <a:r>
              <a:rPr lang="en-US" b="1" err="1"/>
              <a:t>Criterio</a:t>
            </a:r>
            <a:r>
              <a:rPr lang="en-US" b="1"/>
              <a:t> 10: </a:t>
            </a:r>
            <a:r>
              <a:rPr lang="en-US" b="1" err="1"/>
              <a:t>Escalabilidad</a:t>
            </a:r>
            <a:r>
              <a:rPr lang="en-US" b="1"/>
              <a:t>.</a:t>
            </a:r>
          </a:p>
          <a:p>
            <a:pPr algn="just"/>
            <a:endParaRPr lang="en-US" b="1"/>
          </a:p>
          <a:p>
            <a:pPr algn="just"/>
            <a:r>
              <a:rPr lang="en-US" err="1"/>
              <a:t>Nombre</a:t>
            </a:r>
            <a:r>
              <a:rPr lang="en-US"/>
              <a:t> del </a:t>
            </a:r>
            <a:r>
              <a:rPr lang="en-US" err="1"/>
              <a:t>criterio</a:t>
            </a:r>
            <a:r>
              <a:rPr lang="en-US"/>
              <a:t>: </a:t>
            </a:r>
            <a:r>
              <a:rPr lang="en-US" err="1"/>
              <a:t>Soporte</a:t>
            </a:r>
            <a:r>
              <a:rPr lang="en-US"/>
              <a:t> de </a:t>
            </a:r>
            <a:r>
              <a:rPr lang="en-US" err="1"/>
              <a:t>sistema</a:t>
            </a:r>
            <a:r>
              <a:rPr lang="en-US"/>
              <a:t> </a:t>
            </a:r>
            <a:r>
              <a:rPr lang="en-US" err="1"/>
              <a:t>escalable</a:t>
            </a:r>
            <a:r>
              <a:rPr lang="en-US"/>
              <a:t>.</a:t>
            </a:r>
          </a:p>
          <a:p>
            <a:pPr algn="just"/>
            <a:r>
              <a:rPr lang="en-US" err="1"/>
              <a:t>Descripción</a:t>
            </a:r>
            <a:r>
              <a:rPr lang="en-US"/>
              <a:t>: Indica </a:t>
            </a:r>
            <a:r>
              <a:rPr lang="en-US" err="1"/>
              <a:t>si</a:t>
            </a:r>
            <a:r>
              <a:rPr lang="en-US"/>
              <a:t> la </a:t>
            </a:r>
            <a:r>
              <a:rPr lang="en-US" err="1"/>
              <a:t>tecnología</a:t>
            </a:r>
            <a:r>
              <a:rPr lang="en-US"/>
              <a:t> es </a:t>
            </a:r>
            <a:r>
              <a:rPr lang="en-US" err="1"/>
              <a:t>capaz</a:t>
            </a:r>
            <a:r>
              <a:rPr lang="en-US"/>
              <a:t> de </a:t>
            </a:r>
            <a:r>
              <a:rPr lang="en-US" err="1"/>
              <a:t>adaptarse</a:t>
            </a:r>
            <a:r>
              <a:rPr lang="en-US"/>
              <a:t> </a:t>
            </a:r>
            <a:r>
              <a:rPr lang="en-US" err="1"/>
              <a:t>siendo</a:t>
            </a:r>
            <a:r>
              <a:rPr lang="en-US"/>
              <a:t> </a:t>
            </a:r>
            <a:r>
              <a:rPr lang="en-US" err="1"/>
              <a:t>escalable</a:t>
            </a:r>
            <a:r>
              <a:rPr lang="en-US"/>
              <a:t>, o no.</a:t>
            </a:r>
          </a:p>
          <a:p>
            <a:pPr algn="just"/>
            <a:r>
              <a:rPr lang="en-US"/>
              <a:t>Tipo de valor: </a:t>
            </a:r>
            <a:r>
              <a:rPr lang="en-US" err="1"/>
              <a:t>Booleano</a:t>
            </a:r>
            <a:r>
              <a:rPr lang="en-US"/>
              <a:t> (Si/No).</a:t>
            </a:r>
          </a:p>
        </p:txBody>
      </p:sp>
      <p:pic>
        <p:nvPicPr>
          <p:cNvPr id="5" name="Picture 7" descr="Imagen que contiene interior, mesa, objeto&#10;&#10;Descripción generada con confianza alta">
            <a:extLst>
              <a:ext uri="{FF2B5EF4-FFF2-40B4-BE49-F238E27FC236}">
                <a16:creationId xmlns:a16="http://schemas.microsoft.com/office/drawing/2014/main" id="{2F32EBDE-C263-45BE-8D52-2F6E9A127DE8}"/>
              </a:ext>
            </a:extLst>
          </p:cNvPr>
          <p:cNvPicPr>
            <a:picLocks noChangeAspect="1"/>
          </p:cNvPicPr>
          <p:nvPr/>
        </p:nvPicPr>
        <p:blipFill>
          <a:blip r:embed="rId2"/>
          <a:stretch>
            <a:fillRect/>
          </a:stretch>
        </p:blipFill>
        <p:spPr>
          <a:xfrm>
            <a:off x="588886" y="4534361"/>
            <a:ext cx="3880160" cy="2896520"/>
          </a:xfrm>
          <a:prstGeom prst="rect">
            <a:avLst/>
          </a:prstGeom>
        </p:spPr>
      </p:pic>
    </p:spTree>
    <p:extLst>
      <p:ext uri="{BB962C8B-B14F-4D97-AF65-F5344CB8AC3E}">
        <p14:creationId xmlns:p14="http://schemas.microsoft.com/office/powerpoint/2010/main" val="1267581891"/>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 3.Implementación del </a:t>
            </a:r>
            <a:r>
              <a:rPr lang="en-US" err="1">
                <a:solidFill>
                  <a:schemeClr val="accent1"/>
                </a:solidFill>
              </a:rPr>
              <a:t>prototipo</a:t>
            </a:r>
            <a:r>
              <a:rPr lang="en-US">
                <a:solidFill>
                  <a:schemeClr val="accent1"/>
                </a:solidFill>
              </a:rPr>
              <a:t> A </a:t>
            </a:r>
            <a:r>
              <a:rPr lang="en-US" err="1">
                <a:solidFill>
                  <a:schemeClr val="accent1"/>
                </a:solidFill>
              </a:rPr>
              <a:t>utilizando</a:t>
            </a:r>
            <a:r>
              <a:rPr lang="en-US">
                <a:solidFill>
                  <a:schemeClr val="accent1"/>
                </a:solidFill>
              </a:rPr>
              <a:t> la </a:t>
            </a:r>
            <a:r>
              <a:rPr lang="en-US" err="1">
                <a:solidFill>
                  <a:schemeClr val="accent1"/>
                </a:solidFill>
              </a:rPr>
              <a:t>tecnología</a:t>
            </a:r>
            <a:r>
              <a:rPr lang="en-US">
                <a:solidFill>
                  <a:schemeClr val="accent1"/>
                </a:solidFill>
              </a:rPr>
              <a:t> CUDA</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4" descr="Imagen que contiene interior, electrónica&#10;&#10;Descripción generada con confianza muy alta">
            <a:extLst>
              <a:ext uri="{FF2B5EF4-FFF2-40B4-BE49-F238E27FC236}">
                <a16:creationId xmlns:a16="http://schemas.microsoft.com/office/drawing/2014/main" id="{22514307-836E-4455-9295-FE5B6F43B3A6}"/>
              </a:ext>
            </a:extLst>
          </p:cNvPr>
          <p:cNvPicPr>
            <a:picLocks noChangeAspect="1"/>
          </p:cNvPicPr>
          <p:nvPr/>
        </p:nvPicPr>
        <p:blipFill>
          <a:blip r:embed="rId2"/>
          <a:stretch>
            <a:fillRect/>
          </a:stretch>
        </p:blipFill>
        <p:spPr>
          <a:xfrm>
            <a:off x="7259490" y="3231963"/>
            <a:ext cx="4501418" cy="5035007"/>
          </a:xfrm>
          <a:prstGeom prst="rect">
            <a:avLst/>
          </a:prstGeom>
        </p:spPr>
      </p:pic>
    </p:spTree>
    <p:extLst>
      <p:ext uri="{BB962C8B-B14F-4D97-AF65-F5344CB8AC3E}">
        <p14:creationId xmlns:p14="http://schemas.microsoft.com/office/powerpoint/2010/main" val="176706575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3.1 </a:t>
            </a:r>
            <a:r>
              <a:rPr lang="en-US" err="1">
                <a:solidFill>
                  <a:schemeClr val="accent1"/>
                </a:solidFill>
              </a:rPr>
              <a:t>Documentación</a:t>
            </a:r>
            <a:r>
              <a:rPr lang="en-US">
                <a:solidFill>
                  <a:schemeClr val="accent1"/>
                </a:solidFill>
              </a:rPr>
              <a:t> de </a:t>
            </a:r>
            <a:r>
              <a:rPr lang="en-US" err="1">
                <a:solidFill>
                  <a:schemeClr val="accent1"/>
                </a:solidFill>
              </a:rPr>
              <a:t>diseño</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9400AC5C-7584-4D13-BCB8-B886266C4140}"/>
              </a:ext>
            </a:extLst>
          </p:cNvPr>
          <p:cNvSpPr txBox="1"/>
          <p:nvPr/>
        </p:nvSpPr>
        <p:spPr>
          <a:xfrm>
            <a:off x="6242931" y="2649741"/>
            <a:ext cx="967992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a:t>El </a:t>
            </a:r>
            <a:r>
              <a:rPr lang="en-US" sz="2800" err="1"/>
              <a:t>prototipo</a:t>
            </a:r>
            <a:r>
              <a:rPr lang="en-US" sz="2800"/>
              <a:t> </a:t>
            </a:r>
            <a:r>
              <a:rPr lang="en-US" sz="2800" err="1"/>
              <a:t>consistirá</a:t>
            </a:r>
            <a:r>
              <a:rPr lang="en-US" sz="2800"/>
              <a:t> en un </a:t>
            </a:r>
            <a:r>
              <a:rPr lang="en-US" sz="2800" err="1"/>
              <a:t>ordenador</a:t>
            </a:r>
            <a:r>
              <a:rPr lang="en-US" sz="2800"/>
              <a:t> </a:t>
            </a:r>
            <a:r>
              <a:rPr lang="en-US" sz="2800" err="1"/>
              <a:t>portátil</a:t>
            </a:r>
            <a:r>
              <a:rPr lang="en-US" sz="2800"/>
              <a:t>, </a:t>
            </a:r>
            <a:r>
              <a:rPr lang="en-US" sz="2800" err="1"/>
              <a:t>equipado</a:t>
            </a:r>
            <a:r>
              <a:rPr lang="en-US" sz="2800"/>
              <a:t> con </a:t>
            </a:r>
            <a:r>
              <a:rPr lang="en-US" sz="2800" err="1"/>
              <a:t>tarjetas</a:t>
            </a:r>
            <a:r>
              <a:rPr lang="en-US" sz="2800"/>
              <a:t> </a:t>
            </a:r>
            <a:r>
              <a:rPr lang="en-US" sz="2800" err="1"/>
              <a:t>gráfica</a:t>
            </a:r>
            <a:r>
              <a:rPr lang="en-US" sz="2800"/>
              <a:t> y </a:t>
            </a:r>
            <a:r>
              <a:rPr lang="en-US" sz="2800" err="1"/>
              <a:t>procesador</a:t>
            </a:r>
            <a:r>
              <a:rPr lang="en-US" sz="2800"/>
              <a:t> </a:t>
            </a:r>
            <a:r>
              <a:rPr lang="en-US" sz="2800" err="1"/>
              <a:t>capaz</a:t>
            </a:r>
            <a:r>
              <a:rPr lang="en-US" sz="2800"/>
              <a:t> de </a:t>
            </a:r>
            <a:r>
              <a:rPr lang="en-US" sz="2800" err="1"/>
              <a:t>ejecutar</a:t>
            </a:r>
            <a:r>
              <a:rPr lang="en-US" sz="2800"/>
              <a:t> CUDA para </a:t>
            </a:r>
            <a:r>
              <a:rPr lang="en-US" sz="2800" err="1"/>
              <a:t>cálculos</a:t>
            </a:r>
            <a:r>
              <a:rPr lang="en-US" sz="2800"/>
              <a:t> </a:t>
            </a:r>
            <a:r>
              <a:rPr lang="en-US" sz="2800" err="1"/>
              <a:t>científicos</a:t>
            </a:r>
            <a:r>
              <a:rPr lang="en-US" sz="2800"/>
              <a:t>.</a:t>
            </a:r>
            <a:endParaRPr lang="es-ES" sz="2800"/>
          </a:p>
          <a:p>
            <a:pPr algn="just"/>
            <a:endParaRPr lang="en-US" sz="2800"/>
          </a:p>
          <a:p>
            <a:pPr marL="457200" indent="-457200" algn="just">
              <a:buFont typeface="Arial"/>
              <a:buChar char="•"/>
            </a:pPr>
            <a:r>
              <a:rPr lang="en-US" sz="2800"/>
              <a:t>Ambos </a:t>
            </a:r>
            <a:r>
              <a:rPr lang="en-US" sz="2800" err="1"/>
              <a:t>contarán</a:t>
            </a:r>
            <a:r>
              <a:rPr lang="en-US" sz="2800"/>
              <a:t> </a:t>
            </a:r>
            <a:r>
              <a:rPr lang="en-US" sz="2800" err="1"/>
              <a:t>además</a:t>
            </a:r>
            <a:r>
              <a:rPr lang="en-US" sz="2800"/>
              <a:t> con el software </a:t>
            </a:r>
            <a:r>
              <a:rPr lang="en-US" sz="2800" err="1"/>
              <a:t>necesario</a:t>
            </a:r>
            <a:r>
              <a:rPr lang="en-US" sz="2800"/>
              <a:t> para </a:t>
            </a:r>
            <a:r>
              <a:rPr lang="en-US" sz="2800" err="1"/>
              <a:t>poder</a:t>
            </a:r>
            <a:r>
              <a:rPr lang="en-US" sz="2800"/>
              <a:t> </a:t>
            </a:r>
            <a:r>
              <a:rPr lang="en-US" sz="2800" err="1"/>
              <a:t>realizar</a:t>
            </a:r>
            <a:r>
              <a:rPr lang="en-US" sz="2800"/>
              <a:t> las </a:t>
            </a:r>
            <a:r>
              <a:rPr lang="en-US" sz="2800" err="1"/>
              <a:t>pruebas</a:t>
            </a:r>
            <a:r>
              <a:rPr lang="en-US" sz="2800"/>
              <a:t> </a:t>
            </a:r>
            <a:r>
              <a:rPr lang="en-US" sz="2800" err="1"/>
              <a:t>pertinentes</a:t>
            </a:r>
            <a:r>
              <a:rPr lang="en-US" sz="2800"/>
              <a:t> para </a:t>
            </a:r>
            <a:r>
              <a:rPr lang="en-US" sz="2800" err="1"/>
              <a:t>poder</a:t>
            </a:r>
            <a:r>
              <a:rPr lang="en-US" sz="2800"/>
              <a:t> </a:t>
            </a:r>
            <a:r>
              <a:rPr lang="en-US" sz="2800" err="1"/>
              <a:t>comprobar</a:t>
            </a:r>
            <a:r>
              <a:rPr lang="en-US" sz="2800"/>
              <a:t> </a:t>
            </a:r>
            <a:r>
              <a:rPr lang="en-US" sz="2800" err="1"/>
              <a:t>cuál</a:t>
            </a:r>
            <a:r>
              <a:rPr lang="en-US" sz="2800"/>
              <a:t> de las dos </a:t>
            </a:r>
            <a:r>
              <a:rPr lang="en-US" sz="2800" err="1"/>
              <a:t>tecnologías</a:t>
            </a:r>
            <a:r>
              <a:rPr lang="en-US" sz="2800"/>
              <a:t> </a:t>
            </a:r>
            <a:r>
              <a:rPr lang="en-US" sz="2800" err="1"/>
              <a:t>podría</a:t>
            </a:r>
            <a:r>
              <a:rPr lang="en-US" sz="2800"/>
              <a:t> </a:t>
            </a:r>
            <a:r>
              <a:rPr lang="en-US" sz="2800" err="1"/>
              <a:t>considerarse</a:t>
            </a:r>
            <a:r>
              <a:rPr lang="en-US" sz="2800"/>
              <a:t> </a:t>
            </a:r>
            <a:r>
              <a:rPr lang="en-US" sz="2800" err="1"/>
              <a:t>más</a:t>
            </a:r>
            <a:r>
              <a:rPr lang="en-US" sz="2800"/>
              <a:t> </a:t>
            </a:r>
            <a:r>
              <a:rPr lang="en-US" sz="2800" err="1"/>
              <a:t>eficiente</a:t>
            </a:r>
            <a:r>
              <a:rPr lang="en-US" sz="2800"/>
              <a:t> o </a:t>
            </a:r>
            <a:r>
              <a:rPr lang="en-US" sz="2800" err="1"/>
              <a:t>competitiva</a:t>
            </a:r>
            <a:r>
              <a:rPr lang="en-US" sz="2800"/>
              <a:t>, </a:t>
            </a:r>
            <a:r>
              <a:rPr lang="en-US" sz="2800" err="1"/>
              <a:t>según</a:t>
            </a:r>
            <a:r>
              <a:rPr lang="en-US" sz="2800"/>
              <a:t> </a:t>
            </a:r>
            <a:r>
              <a:rPr lang="en-US" sz="2800" err="1"/>
              <a:t>varios</a:t>
            </a:r>
            <a:r>
              <a:rPr lang="en-US" sz="2800"/>
              <a:t> </a:t>
            </a:r>
            <a:r>
              <a:rPr lang="en-US" sz="2800" err="1"/>
              <a:t>criterios</a:t>
            </a:r>
            <a:r>
              <a:rPr lang="en-US" sz="2800"/>
              <a:t>, en dos </a:t>
            </a:r>
            <a:r>
              <a:rPr lang="en-US" sz="2800" err="1"/>
              <a:t>equipos</a:t>
            </a:r>
            <a:r>
              <a:rPr lang="en-US" sz="2800"/>
              <a:t> con un </a:t>
            </a:r>
            <a:r>
              <a:rPr lang="en-US" sz="2800" err="1"/>
              <a:t>nivel</a:t>
            </a:r>
            <a:r>
              <a:rPr lang="en-US" sz="2800"/>
              <a:t> de hardware </a:t>
            </a:r>
            <a:r>
              <a:rPr lang="en-US" sz="2800" err="1"/>
              <a:t>gráfico</a:t>
            </a:r>
            <a:r>
              <a:rPr lang="en-US" sz="2800"/>
              <a:t> similar (de </a:t>
            </a:r>
            <a:r>
              <a:rPr lang="en-US" sz="2800" err="1"/>
              <a:t>igual</a:t>
            </a:r>
            <a:r>
              <a:rPr lang="en-US" sz="2800"/>
              <a:t> </a:t>
            </a:r>
            <a:r>
              <a:rPr lang="en-US" sz="2800" err="1"/>
              <a:t>gama</a:t>
            </a:r>
            <a:r>
              <a:rPr lang="en-US" sz="2800"/>
              <a:t>).</a:t>
            </a:r>
          </a:p>
          <a:p>
            <a:pPr algn="just"/>
            <a:endParaRPr lang="en-US" sz="2800"/>
          </a:p>
          <a:p>
            <a:pPr marL="457200" indent="-457200" algn="just">
              <a:buFont typeface="Arial"/>
              <a:buChar char="•"/>
            </a:pPr>
            <a:r>
              <a:rPr lang="en-US" sz="2800"/>
              <a:t>El </a:t>
            </a:r>
            <a:r>
              <a:rPr lang="en-US" sz="2800" err="1"/>
              <a:t>prototipo</a:t>
            </a:r>
            <a:r>
              <a:rPr lang="en-US" sz="2800"/>
              <a:t> no </a:t>
            </a:r>
            <a:r>
              <a:rPr lang="en-US" sz="2800" err="1"/>
              <a:t>podrá</a:t>
            </a:r>
            <a:r>
              <a:rPr lang="en-US" sz="2800"/>
              <a:t> ser </a:t>
            </a:r>
            <a:r>
              <a:rPr lang="en-US" sz="2800" err="1"/>
              <a:t>mostrado</a:t>
            </a:r>
            <a:r>
              <a:rPr lang="en-US" sz="2800"/>
              <a:t> en </a:t>
            </a:r>
            <a:r>
              <a:rPr lang="en-US" sz="2800" err="1"/>
              <a:t>máquinas</a:t>
            </a:r>
            <a:r>
              <a:rPr lang="en-US" sz="2800"/>
              <a:t> en </a:t>
            </a:r>
            <a:r>
              <a:rPr lang="en-US" sz="2800" err="1"/>
              <a:t>caso</a:t>
            </a:r>
            <a:r>
              <a:rPr lang="en-US" sz="2800"/>
              <a:t> de </a:t>
            </a:r>
            <a:r>
              <a:rPr lang="en-US" sz="2800" err="1"/>
              <a:t>carecer</a:t>
            </a:r>
            <a:r>
              <a:rPr lang="en-US" sz="2800"/>
              <a:t> de las </a:t>
            </a:r>
            <a:r>
              <a:rPr lang="en-US" sz="2800" err="1"/>
              <a:t>instrucciones</a:t>
            </a:r>
            <a:r>
              <a:rPr lang="en-US" sz="2800"/>
              <a:t> </a:t>
            </a:r>
            <a:r>
              <a:rPr lang="en-US" sz="2800" err="1"/>
              <a:t>necesarias</a:t>
            </a:r>
            <a:r>
              <a:rPr lang="en-US" sz="2800"/>
              <a:t>.</a:t>
            </a:r>
          </a:p>
        </p:txBody>
      </p:sp>
      <p:pic>
        <p:nvPicPr>
          <p:cNvPr id="5" name="Picture 7" descr="Imagen que contiene electrónica, ordenador, pared, sentado&#10;&#10;Descripción generada con confianza muy alta">
            <a:extLst>
              <a:ext uri="{FF2B5EF4-FFF2-40B4-BE49-F238E27FC236}">
                <a16:creationId xmlns:a16="http://schemas.microsoft.com/office/drawing/2014/main" id="{46292830-9F72-4AD3-9A29-7AA194FA0C5C}"/>
              </a:ext>
            </a:extLst>
          </p:cNvPr>
          <p:cNvPicPr>
            <a:picLocks noChangeAspect="1"/>
          </p:cNvPicPr>
          <p:nvPr/>
        </p:nvPicPr>
        <p:blipFill>
          <a:blip r:embed="rId2"/>
          <a:stretch>
            <a:fillRect/>
          </a:stretch>
        </p:blipFill>
        <p:spPr>
          <a:xfrm>
            <a:off x="1072683" y="3681255"/>
            <a:ext cx="4674475" cy="3458317"/>
          </a:xfrm>
          <a:prstGeom prst="rect">
            <a:avLst/>
          </a:prstGeom>
        </p:spPr>
      </p:pic>
    </p:spTree>
    <p:extLst>
      <p:ext uri="{BB962C8B-B14F-4D97-AF65-F5344CB8AC3E}">
        <p14:creationId xmlns:p14="http://schemas.microsoft.com/office/powerpoint/2010/main" val="224515646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3.2 </a:t>
            </a:r>
            <a:r>
              <a:rPr lang="en-US" err="1">
                <a:solidFill>
                  <a:schemeClr val="accent1"/>
                </a:solidFill>
              </a:rPr>
              <a:t>Documentación</a:t>
            </a:r>
            <a:r>
              <a:rPr lang="en-US">
                <a:solidFill>
                  <a:schemeClr val="accent1"/>
                </a:solidFill>
              </a:rPr>
              <a:t> de </a:t>
            </a:r>
            <a:r>
              <a:rPr lang="en-US" err="1">
                <a:solidFill>
                  <a:schemeClr val="accent1"/>
                </a:solidFill>
              </a:rPr>
              <a:t>construcción</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11" name="Picture 11" descr="Imagen que contiene captura de pantalla&#10;&#10;Descripción generada con confianza muy alta">
            <a:extLst>
              <a:ext uri="{FF2B5EF4-FFF2-40B4-BE49-F238E27FC236}">
                <a16:creationId xmlns:a16="http://schemas.microsoft.com/office/drawing/2014/main" id="{A494ACC8-8DAD-4C95-A4FF-C0BBA84FEBF4}"/>
              </a:ext>
            </a:extLst>
          </p:cNvPr>
          <p:cNvPicPr>
            <a:picLocks noChangeAspect="1"/>
          </p:cNvPicPr>
          <p:nvPr/>
        </p:nvPicPr>
        <p:blipFill>
          <a:blip r:embed="rId2"/>
          <a:stretch>
            <a:fillRect/>
          </a:stretch>
        </p:blipFill>
        <p:spPr>
          <a:xfrm>
            <a:off x="4103112" y="2712991"/>
            <a:ext cx="10815313" cy="6135237"/>
          </a:xfrm>
          <a:prstGeom prst="rect">
            <a:avLst/>
          </a:prstGeom>
        </p:spPr>
      </p:pic>
    </p:spTree>
    <p:extLst>
      <p:ext uri="{BB962C8B-B14F-4D97-AF65-F5344CB8AC3E}">
        <p14:creationId xmlns:p14="http://schemas.microsoft.com/office/powerpoint/2010/main" val="102149796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3.3 </a:t>
            </a:r>
            <a:r>
              <a:rPr lang="en-US" err="1">
                <a:solidFill>
                  <a:schemeClr val="accent1"/>
                </a:solidFill>
              </a:rPr>
              <a:t>Documentación</a:t>
            </a:r>
            <a:r>
              <a:rPr lang="en-US">
                <a:solidFill>
                  <a:schemeClr val="accent1"/>
                </a:solidFill>
              </a:rPr>
              <a:t> de </a:t>
            </a:r>
            <a:r>
              <a:rPr lang="en-US" err="1">
                <a:solidFill>
                  <a:schemeClr val="accent1"/>
                </a:solidFill>
              </a:rPr>
              <a:t>pruebas</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6C428E9E-842D-4D09-9EFF-748B06AB06BC}"/>
              </a:ext>
            </a:extLst>
          </p:cNvPr>
          <p:cNvSpPr txBox="1"/>
          <p:nvPr/>
        </p:nvSpPr>
        <p:spPr>
          <a:xfrm>
            <a:off x="6019441" y="3466776"/>
            <a:ext cx="10464420"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t>Vamos</a:t>
            </a:r>
            <a:r>
              <a:rPr lang="en-US" sz="2800"/>
              <a:t> a </a:t>
            </a:r>
            <a:r>
              <a:rPr lang="en-US" sz="2800" err="1"/>
              <a:t>comprobar</a:t>
            </a:r>
            <a:r>
              <a:rPr lang="en-US" sz="2800"/>
              <a:t> el </a:t>
            </a:r>
            <a:r>
              <a:rPr lang="en-US" sz="2800" err="1"/>
              <a:t>correcto</a:t>
            </a:r>
            <a:r>
              <a:rPr lang="en-US" sz="2800"/>
              <a:t> </a:t>
            </a:r>
            <a:r>
              <a:rPr lang="en-US" sz="2800" err="1"/>
              <a:t>funcionamiento</a:t>
            </a:r>
            <a:r>
              <a:rPr lang="en-US" sz="2800"/>
              <a:t> de las </a:t>
            </a:r>
            <a:r>
              <a:rPr lang="en-US" sz="2800" err="1"/>
              <a:t>tarjetas</a:t>
            </a:r>
            <a:r>
              <a:rPr lang="en-US" sz="2800"/>
              <a:t> </a:t>
            </a:r>
            <a:r>
              <a:rPr lang="en-US" sz="2800" err="1"/>
              <a:t>gráficas</a:t>
            </a:r>
            <a:r>
              <a:rPr lang="en-US" sz="2800"/>
              <a:t> Nvidia y AMD, y </a:t>
            </a:r>
            <a:r>
              <a:rPr lang="en-US" sz="2800" err="1"/>
              <a:t>usando</a:t>
            </a:r>
            <a:r>
              <a:rPr lang="en-US" sz="2800"/>
              <a:t> la </a:t>
            </a:r>
            <a:r>
              <a:rPr lang="en-US" sz="2800" err="1"/>
              <a:t>tecnología</a:t>
            </a:r>
            <a:r>
              <a:rPr lang="en-US" sz="2800"/>
              <a:t> CUDA y OpenCL, </a:t>
            </a:r>
            <a:r>
              <a:rPr lang="en-US" sz="2800" err="1"/>
              <a:t>usando</a:t>
            </a:r>
            <a:r>
              <a:rPr lang="en-US" sz="2800"/>
              <a:t> dos </a:t>
            </a:r>
            <a:r>
              <a:rPr lang="en-US" sz="2800" err="1"/>
              <a:t>tipos</a:t>
            </a:r>
            <a:r>
              <a:rPr lang="en-US" sz="2800"/>
              <a:t> de </a:t>
            </a:r>
            <a:r>
              <a:rPr lang="en-US" sz="2800" err="1"/>
              <a:t>aplicaciones</a:t>
            </a:r>
            <a:r>
              <a:rPr lang="en-US" sz="2800"/>
              <a:t>.</a:t>
            </a:r>
            <a:endParaRPr lang="es-ES"/>
          </a:p>
          <a:p>
            <a:pPr algn="just"/>
            <a:endParaRPr lang="en-US" sz="2800"/>
          </a:p>
          <a:p>
            <a:pPr marL="457200" indent="-457200" algn="just">
              <a:buFont typeface="Arial"/>
              <a:buChar char="•"/>
            </a:pPr>
            <a:r>
              <a:rPr lang="en-US" sz="2800"/>
              <a:t>Por una </a:t>
            </a:r>
            <a:r>
              <a:rPr lang="en-US" sz="2800" err="1"/>
              <a:t>parte</a:t>
            </a:r>
            <a:r>
              <a:rPr lang="en-US" sz="2800"/>
              <a:t>, </a:t>
            </a:r>
            <a:r>
              <a:rPr lang="en-US" sz="2800" err="1"/>
              <a:t>usaremos</a:t>
            </a:r>
            <a:r>
              <a:rPr lang="en-US" sz="2800"/>
              <a:t> software de </a:t>
            </a:r>
            <a:r>
              <a:rPr lang="en-US" sz="2800" err="1"/>
              <a:t>testeo</a:t>
            </a:r>
            <a:r>
              <a:rPr lang="en-US" sz="2800"/>
              <a:t> para </a:t>
            </a:r>
            <a:r>
              <a:rPr lang="en-US" sz="2800" err="1"/>
              <a:t>ver</a:t>
            </a:r>
            <a:r>
              <a:rPr lang="en-US" sz="2800"/>
              <a:t> </a:t>
            </a:r>
            <a:r>
              <a:rPr lang="en-US" sz="2800" err="1"/>
              <a:t>si</a:t>
            </a:r>
            <a:r>
              <a:rPr lang="en-US" sz="2800"/>
              <a:t> se </a:t>
            </a:r>
            <a:r>
              <a:rPr lang="en-US" sz="2800" err="1"/>
              <a:t>está</a:t>
            </a:r>
            <a:r>
              <a:rPr lang="en-US" sz="2800"/>
              <a:t> </a:t>
            </a:r>
            <a:r>
              <a:rPr lang="en-US" sz="2800" err="1"/>
              <a:t>realmente</a:t>
            </a:r>
            <a:r>
              <a:rPr lang="en-US" sz="2800"/>
              <a:t> </a:t>
            </a:r>
            <a:r>
              <a:rPr lang="en-US" sz="2800" err="1"/>
              <a:t>usando</a:t>
            </a:r>
            <a:r>
              <a:rPr lang="en-US" sz="2800"/>
              <a:t> la </a:t>
            </a:r>
            <a:r>
              <a:rPr lang="en-US" sz="2800" err="1"/>
              <a:t>potencia</a:t>
            </a:r>
            <a:r>
              <a:rPr lang="en-US" sz="2800"/>
              <a:t> de la </a:t>
            </a:r>
            <a:r>
              <a:rPr lang="en-US" sz="2800" err="1"/>
              <a:t>gráfica</a:t>
            </a:r>
            <a:r>
              <a:rPr lang="en-US" sz="2800"/>
              <a:t>, y por </a:t>
            </a:r>
            <a:r>
              <a:rPr lang="en-US" sz="2800" err="1"/>
              <a:t>otra</a:t>
            </a:r>
            <a:r>
              <a:rPr lang="en-US" sz="2800"/>
              <a:t>, </a:t>
            </a:r>
            <a:r>
              <a:rPr lang="en-US" sz="2800" err="1"/>
              <a:t>emplearemos</a:t>
            </a:r>
            <a:r>
              <a:rPr lang="en-US" sz="2800"/>
              <a:t> software </a:t>
            </a:r>
            <a:r>
              <a:rPr lang="en-US" sz="2800" err="1"/>
              <a:t>científico</a:t>
            </a:r>
            <a:r>
              <a:rPr lang="en-US" sz="2800"/>
              <a:t> real, </a:t>
            </a:r>
            <a:r>
              <a:rPr lang="en-US" sz="2800" err="1"/>
              <a:t>vinculado</a:t>
            </a:r>
            <a:r>
              <a:rPr lang="en-US" sz="2800"/>
              <a:t> a el </a:t>
            </a:r>
            <a:r>
              <a:rPr lang="en-US" sz="2800" err="1"/>
              <a:t>proyecto</a:t>
            </a:r>
            <a:r>
              <a:rPr lang="en-US" sz="2800"/>
              <a:t> BOINC, que </a:t>
            </a:r>
            <a:r>
              <a:rPr lang="en-US" sz="2800" err="1"/>
              <a:t>busca</a:t>
            </a:r>
            <a:r>
              <a:rPr lang="en-US" sz="2800"/>
              <a:t> </a:t>
            </a:r>
            <a:r>
              <a:rPr lang="en-US" sz="2800" err="1"/>
              <a:t>emplear</a:t>
            </a:r>
            <a:r>
              <a:rPr lang="en-US" sz="2800"/>
              <a:t> la </a:t>
            </a:r>
            <a:r>
              <a:rPr lang="en-US" sz="2800" err="1"/>
              <a:t>potencia</a:t>
            </a:r>
            <a:r>
              <a:rPr lang="en-US" sz="2800"/>
              <a:t> de </a:t>
            </a:r>
            <a:r>
              <a:rPr lang="en-US" sz="2800" err="1"/>
              <a:t>cómputo</a:t>
            </a:r>
            <a:r>
              <a:rPr lang="en-US" sz="2800"/>
              <a:t> </a:t>
            </a:r>
            <a:r>
              <a:rPr lang="en-US" sz="2800" err="1"/>
              <a:t>sobrante</a:t>
            </a:r>
            <a:r>
              <a:rPr lang="en-US" sz="2800"/>
              <a:t> de los </a:t>
            </a:r>
            <a:r>
              <a:rPr lang="en-US" sz="2800" err="1"/>
              <a:t>equipos</a:t>
            </a:r>
            <a:r>
              <a:rPr lang="en-US" sz="2800"/>
              <a:t> para </a:t>
            </a:r>
            <a:r>
              <a:rPr lang="en-US" sz="2800" err="1"/>
              <a:t>proyectos</a:t>
            </a:r>
            <a:r>
              <a:rPr lang="en-US" sz="2800"/>
              <a:t> </a:t>
            </a:r>
            <a:r>
              <a:rPr lang="en-US" sz="2800" err="1"/>
              <a:t>científicos</a:t>
            </a:r>
            <a:r>
              <a:rPr lang="en-US" sz="2800"/>
              <a:t>. </a:t>
            </a:r>
            <a:endParaRPr lang="en-US"/>
          </a:p>
          <a:p>
            <a:endParaRPr lang="en-US"/>
          </a:p>
        </p:txBody>
      </p:sp>
      <p:pic>
        <p:nvPicPr>
          <p:cNvPr id="3" name="Picture 4">
            <a:extLst>
              <a:ext uri="{FF2B5EF4-FFF2-40B4-BE49-F238E27FC236}">
                <a16:creationId xmlns:a16="http://schemas.microsoft.com/office/drawing/2014/main" id="{A9F4341C-857C-42BE-B69D-31F0959105F1}"/>
              </a:ext>
            </a:extLst>
          </p:cNvPr>
          <p:cNvPicPr>
            <a:picLocks noChangeAspect="1"/>
          </p:cNvPicPr>
          <p:nvPr/>
        </p:nvPicPr>
        <p:blipFill>
          <a:blip r:embed="rId2"/>
          <a:stretch>
            <a:fillRect/>
          </a:stretch>
        </p:blipFill>
        <p:spPr>
          <a:xfrm>
            <a:off x="1476484" y="4320155"/>
            <a:ext cx="2742000" cy="2743200"/>
          </a:xfrm>
          <a:prstGeom prst="rect">
            <a:avLst/>
          </a:prstGeom>
        </p:spPr>
      </p:pic>
    </p:spTree>
    <p:extLst>
      <p:ext uri="{BB962C8B-B14F-4D97-AF65-F5344CB8AC3E}">
        <p14:creationId xmlns:p14="http://schemas.microsoft.com/office/powerpoint/2010/main" val="54515157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3.3.1 Testing: MSI </a:t>
            </a:r>
            <a:r>
              <a:rPr lang="en-US" err="1">
                <a:solidFill>
                  <a:schemeClr val="accent1"/>
                </a:solidFill>
              </a:rPr>
              <a:t>Kombustor</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Picture 7" descr="Imagen que contiene objeto&#10;&#10;Descripción generada con confianza alta">
            <a:extLst>
              <a:ext uri="{FF2B5EF4-FFF2-40B4-BE49-F238E27FC236}">
                <a16:creationId xmlns:a16="http://schemas.microsoft.com/office/drawing/2014/main" id="{483100C8-20B9-474E-92C2-CC9AA770B6FA}"/>
              </a:ext>
            </a:extLst>
          </p:cNvPr>
          <p:cNvPicPr>
            <a:picLocks noChangeAspect="1"/>
          </p:cNvPicPr>
          <p:nvPr/>
        </p:nvPicPr>
        <p:blipFill>
          <a:blip r:embed="rId2"/>
          <a:stretch>
            <a:fillRect/>
          </a:stretch>
        </p:blipFill>
        <p:spPr>
          <a:xfrm>
            <a:off x="769412" y="4030899"/>
            <a:ext cx="2656313" cy="2600325"/>
          </a:xfrm>
          <a:prstGeom prst="rect">
            <a:avLst/>
          </a:prstGeom>
        </p:spPr>
      </p:pic>
      <p:sp>
        <p:nvSpPr>
          <p:cNvPr id="11" name="TextBox 10">
            <a:extLst>
              <a:ext uri="{FF2B5EF4-FFF2-40B4-BE49-F238E27FC236}">
                <a16:creationId xmlns:a16="http://schemas.microsoft.com/office/drawing/2014/main" id="{282DC071-AE51-4C4F-8B64-3031254FD744}"/>
              </a:ext>
            </a:extLst>
          </p:cNvPr>
          <p:cNvSpPr txBox="1"/>
          <p:nvPr/>
        </p:nvSpPr>
        <p:spPr>
          <a:xfrm>
            <a:off x="6221496" y="3450003"/>
            <a:ext cx="1028562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a:t>MSI </a:t>
            </a:r>
            <a:r>
              <a:rPr lang="en-US" err="1"/>
              <a:t>Kombustor</a:t>
            </a:r>
            <a:r>
              <a:rPr lang="en-US"/>
              <a:t> </a:t>
            </a:r>
            <a:r>
              <a:rPr lang="en-US" err="1"/>
              <a:t>nos</a:t>
            </a:r>
            <a:r>
              <a:rPr lang="en-US"/>
              <a:t> </a:t>
            </a:r>
            <a:r>
              <a:rPr lang="en-US" err="1"/>
              <a:t>dará</a:t>
            </a:r>
            <a:r>
              <a:rPr lang="en-US"/>
              <a:t> una </a:t>
            </a:r>
            <a:r>
              <a:rPr lang="en-US" err="1"/>
              <a:t>cifra</a:t>
            </a:r>
            <a:r>
              <a:rPr lang="en-US"/>
              <a:t> </a:t>
            </a:r>
            <a:r>
              <a:rPr lang="en-US" err="1"/>
              <a:t>aproximada</a:t>
            </a:r>
            <a:r>
              <a:rPr lang="en-US"/>
              <a:t> en FPS de </a:t>
            </a:r>
            <a:r>
              <a:rPr lang="en-US" err="1"/>
              <a:t>rendimiento</a:t>
            </a:r>
            <a:r>
              <a:rPr lang="en-US"/>
              <a:t> del </a:t>
            </a:r>
            <a:r>
              <a:rPr lang="en-US" err="1"/>
              <a:t>equipo</a:t>
            </a:r>
            <a:r>
              <a:rPr lang="en-US"/>
              <a:t> en </a:t>
            </a:r>
            <a:r>
              <a:rPr lang="en-US" err="1"/>
              <a:t>tareas</a:t>
            </a:r>
            <a:r>
              <a:rPr lang="en-US"/>
              <a:t> </a:t>
            </a:r>
            <a:r>
              <a:rPr lang="en-US" err="1"/>
              <a:t>estresantes</a:t>
            </a:r>
            <a:r>
              <a:rPr lang="en-US"/>
              <a:t>, </a:t>
            </a:r>
            <a:r>
              <a:rPr lang="en-US" err="1"/>
              <a:t>como</a:t>
            </a:r>
            <a:r>
              <a:rPr lang="en-US"/>
              <a:t> el test </a:t>
            </a:r>
            <a:r>
              <a:rPr lang="en-US" err="1"/>
              <a:t>Furmark</a:t>
            </a:r>
            <a:r>
              <a:rPr lang="en-US"/>
              <a:t> </a:t>
            </a:r>
            <a:endParaRPr lang="es-ES"/>
          </a:p>
          <a:p>
            <a:pPr algn="just"/>
            <a:endParaRPr lang="en-US"/>
          </a:p>
          <a:p>
            <a:pPr marL="457200" indent="-457200" algn="just">
              <a:buFont typeface="Arial"/>
              <a:buChar char="•"/>
            </a:pPr>
            <a:r>
              <a:rPr lang="en-US"/>
              <a:t>Más </a:t>
            </a:r>
            <a:r>
              <a:rPr lang="en-US" err="1"/>
              <a:t>importante</a:t>
            </a:r>
            <a:r>
              <a:rPr lang="en-US"/>
              <a:t>, </a:t>
            </a:r>
            <a:r>
              <a:rPr lang="en-US" err="1"/>
              <a:t>nos</a:t>
            </a:r>
            <a:r>
              <a:rPr lang="en-US"/>
              <a:t> </a:t>
            </a:r>
            <a:r>
              <a:rPr lang="en-US" err="1"/>
              <a:t>permitirá</a:t>
            </a:r>
            <a:r>
              <a:rPr lang="en-US"/>
              <a:t> </a:t>
            </a:r>
            <a:r>
              <a:rPr lang="en-US" err="1"/>
              <a:t>poner</a:t>
            </a:r>
            <a:r>
              <a:rPr lang="en-US"/>
              <a:t> al </a:t>
            </a:r>
            <a:r>
              <a:rPr lang="en-US" err="1"/>
              <a:t>máximo</a:t>
            </a:r>
            <a:r>
              <a:rPr lang="en-US"/>
              <a:t> los dos </a:t>
            </a:r>
            <a:r>
              <a:rPr lang="en-US" err="1"/>
              <a:t>equipos</a:t>
            </a:r>
            <a:r>
              <a:rPr lang="en-US"/>
              <a:t>.</a:t>
            </a:r>
          </a:p>
          <a:p>
            <a:pPr algn="just"/>
            <a:endParaRPr lang="en-US"/>
          </a:p>
          <a:p>
            <a:pPr marL="457200" indent="-457200" algn="just">
              <a:buFont typeface="Arial"/>
              <a:buChar char="•"/>
            </a:pPr>
            <a:r>
              <a:rPr lang="en-US"/>
              <a:t>Es un </a:t>
            </a:r>
            <a:r>
              <a:rPr lang="en-US" err="1"/>
              <a:t>excelente</a:t>
            </a:r>
            <a:r>
              <a:rPr lang="en-US"/>
              <a:t> </a:t>
            </a:r>
            <a:r>
              <a:rPr lang="en-US" err="1"/>
              <a:t>aliado</a:t>
            </a:r>
            <a:r>
              <a:rPr lang="en-US"/>
              <a:t> para </a:t>
            </a:r>
            <a:r>
              <a:rPr lang="en-US" err="1"/>
              <a:t>comprobar</a:t>
            </a:r>
            <a:r>
              <a:rPr lang="en-US"/>
              <a:t> la </a:t>
            </a:r>
            <a:r>
              <a:rPr lang="en-US" err="1"/>
              <a:t>estabilidad</a:t>
            </a:r>
            <a:r>
              <a:rPr lang="en-US"/>
              <a:t> del </a:t>
            </a:r>
            <a:r>
              <a:rPr lang="en-US" err="1"/>
              <a:t>sistema</a:t>
            </a:r>
            <a:r>
              <a:rPr lang="en-US"/>
              <a:t>. </a:t>
            </a:r>
          </a:p>
        </p:txBody>
      </p:sp>
    </p:spTree>
    <p:extLst>
      <p:ext uri="{BB962C8B-B14F-4D97-AF65-F5344CB8AC3E}">
        <p14:creationId xmlns:p14="http://schemas.microsoft.com/office/powerpoint/2010/main" val="400855699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3.3.2 Testing: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3" name="TextBox 1">
            <a:extLst>
              <a:ext uri="{FF2B5EF4-FFF2-40B4-BE49-F238E27FC236}">
                <a16:creationId xmlns:a16="http://schemas.microsoft.com/office/drawing/2014/main" id="{E47247A7-B230-4778-B710-65C2B3C18466}"/>
              </a:ext>
            </a:extLst>
          </p:cNvPr>
          <p:cNvSpPr txBox="1"/>
          <p:nvPr/>
        </p:nvSpPr>
        <p:spPr>
          <a:xfrm>
            <a:off x="5122231" y="4786314"/>
            <a:ext cx="12218621" cy="224676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pPr marL="457200" indent="-457200" algn="just">
              <a:buFont typeface="Arial"/>
              <a:buChar char="•"/>
            </a:pPr>
            <a:r>
              <a:rPr lang="en-US" sz="2800" err="1">
                <a:latin typeface="Aleo-Light"/>
                <a:cs typeface="Arial"/>
              </a:rPr>
              <a:t>CompuBench</a:t>
            </a:r>
            <a:r>
              <a:rPr lang="en-US" sz="2800">
                <a:latin typeface="Aleo-Light"/>
                <a:cs typeface="Arial"/>
              </a:rPr>
              <a:t> Desktop, </a:t>
            </a:r>
            <a:r>
              <a:rPr lang="en-US" sz="2800" err="1">
                <a:latin typeface="Aleo-Light"/>
                <a:cs typeface="Arial"/>
              </a:rPr>
              <a:t>mide</a:t>
            </a:r>
            <a:r>
              <a:rPr lang="en-US" sz="2800">
                <a:latin typeface="Aleo-Light"/>
                <a:cs typeface="Arial"/>
              </a:rPr>
              <a:t> el </a:t>
            </a:r>
            <a:r>
              <a:rPr lang="en-US" sz="2800" err="1">
                <a:latin typeface="Aleo-Light"/>
                <a:cs typeface="Arial"/>
              </a:rPr>
              <a:t>rendimiento</a:t>
            </a:r>
            <a:r>
              <a:rPr lang="en-US" sz="2800">
                <a:latin typeface="Aleo-Light"/>
                <a:cs typeface="Arial"/>
              </a:rPr>
              <a:t> de </a:t>
            </a:r>
            <a:r>
              <a:rPr lang="en-US" sz="2800" err="1">
                <a:latin typeface="Aleo-Light"/>
                <a:cs typeface="Arial"/>
              </a:rPr>
              <a:t>dispositivos</a:t>
            </a:r>
            <a:r>
              <a:rPr lang="en-US" sz="2800">
                <a:latin typeface="Aleo-Light"/>
                <a:cs typeface="Arial"/>
              </a:rPr>
              <a:t> OpenCL y CUDA, </a:t>
            </a:r>
            <a:r>
              <a:rPr lang="en-US" sz="2800" err="1">
                <a:latin typeface="Aleo-Light"/>
                <a:cs typeface="Arial"/>
              </a:rPr>
              <a:t>realizando</a:t>
            </a:r>
            <a:r>
              <a:rPr lang="en-US" sz="2800">
                <a:latin typeface="Aleo-Light"/>
                <a:cs typeface="Arial"/>
              </a:rPr>
              <a:t> las </a:t>
            </a:r>
            <a:r>
              <a:rPr lang="en-US" sz="2800" err="1">
                <a:latin typeface="Aleo-Light"/>
                <a:cs typeface="Arial"/>
              </a:rPr>
              <a:t>mismas</a:t>
            </a:r>
            <a:r>
              <a:rPr lang="en-US" sz="2800">
                <a:latin typeface="Aleo-Light"/>
                <a:cs typeface="Arial"/>
              </a:rPr>
              <a:t> </a:t>
            </a:r>
            <a:r>
              <a:rPr lang="en-US" sz="2800" err="1">
                <a:latin typeface="Aleo-Light"/>
                <a:cs typeface="Arial"/>
              </a:rPr>
              <a:t>pruebas</a:t>
            </a:r>
            <a:r>
              <a:rPr lang="en-US" sz="2800">
                <a:latin typeface="Aleo-Light"/>
                <a:cs typeface="Arial"/>
              </a:rPr>
              <a:t> en ambos </a:t>
            </a:r>
            <a:r>
              <a:rPr lang="en-US" sz="2800" err="1">
                <a:latin typeface="Aleo-Light"/>
                <a:cs typeface="Arial"/>
              </a:rPr>
              <a:t>equipos</a:t>
            </a:r>
            <a:r>
              <a:rPr lang="en-US" sz="2800">
                <a:latin typeface="Aleo-Light"/>
                <a:cs typeface="Arial"/>
              </a:rPr>
              <a:t>. </a:t>
            </a:r>
            <a:endParaRPr lang="es-ES"/>
          </a:p>
          <a:p>
            <a:pPr algn="just"/>
            <a:endParaRPr lang="en-US" sz="2800">
              <a:latin typeface="Aleo-Light"/>
              <a:cs typeface="Arial"/>
            </a:endParaRPr>
          </a:p>
          <a:p>
            <a:pPr marL="457200" indent="-457200" algn="just">
              <a:buFont typeface="Arial"/>
              <a:buChar char="•"/>
            </a:pPr>
            <a:r>
              <a:rPr lang="en-US" sz="2800">
                <a:latin typeface="Aleo-Light"/>
                <a:cs typeface="Arial"/>
              </a:rPr>
              <a:t>Se </a:t>
            </a:r>
            <a:r>
              <a:rPr lang="en-US" sz="2800" err="1">
                <a:latin typeface="Aleo-Light"/>
                <a:cs typeface="Arial"/>
              </a:rPr>
              <a:t>basa</a:t>
            </a:r>
            <a:r>
              <a:rPr lang="en-US" sz="2800">
                <a:latin typeface="Aleo-Light"/>
                <a:cs typeface="Arial"/>
              </a:rPr>
              <a:t> en una </a:t>
            </a:r>
            <a:r>
              <a:rPr lang="en-US" sz="2800" err="1">
                <a:latin typeface="Aleo-Light"/>
                <a:cs typeface="Arial"/>
              </a:rPr>
              <a:t>serie</a:t>
            </a:r>
            <a:r>
              <a:rPr lang="en-US" sz="2800">
                <a:latin typeface="Aleo-Light"/>
                <a:cs typeface="Arial"/>
              </a:rPr>
              <a:t> de test que </a:t>
            </a:r>
            <a:r>
              <a:rPr lang="en-US" sz="2800" err="1">
                <a:latin typeface="Aleo-Light"/>
                <a:cs typeface="Arial"/>
              </a:rPr>
              <a:t>veremos</a:t>
            </a:r>
            <a:r>
              <a:rPr lang="en-US" sz="2800">
                <a:latin typeface="Aleo-Light"/>
                <a:cs typeface="Arial"/>
              </a:rPr>
              <a:t> de forma </a:t>
            </a:r>
            <a:r>
              <a:rPr lang="en-US" sz="2800" err="1">
                <a:latin typeface="Aleo-Light"/>
                <a:cs typeface="Arial"/>
              </a:rPr>
              <a:t>más</a:t>
            </a:r>
            <a:r>
              <a:rPr lang="en-US" sz="2800">
                <a:latin typeface="Aleo-Light"/>
                <a:cs typeface="Arial"/>
              </a:rPr>
              <a:t> extensa </a:t>
            </a:r>
          </a:p>
          <a:p>
            <a:pPr algn="just"/>
            <a:endParaRPr lang="en-US" sz="2800">
              <a:latin typeface="Aleo-Light"/>
              <a:cs typeface="Arial"/>
            </a:endParaRPr>
          </a:p>
        </p:txBody>
      </p:sp>
      <p:pic>
        <p:nvPicPr>
          <p:cNvPr id="10" name="Picture 13">
            <a:extLst>
              <a:ext uri="{FF2B5EF4-FFF2-40B4-BE49-F238E27FC236}">
                <a16:creationId xmlns:a16="http://schemas.microsoft.com/office/drawing/2014/main" id="{CD2DF6FB-31E8-40DF-91E7-703A67D063C4}"/>
              </a:ext>
            </a:extLst>
          </p:cNvPr>
          <p:cNvPicPr>
            <a:picLocks noChangeAspect="1"/>
          </p:cNvPicPr>
          <p:nvPr/>
        </p:nvPicPr>
        <p:blipFill>
          <a:blip r:embed="rId2"/>
          <a:stretch>
            <a:fillRect/>
          </a:stretch>
        </p:blipFill>
        <p:spPr>
          <a:xfrm>
            <a:off x="1024835" y="4291667"/>
            <a:ext cx="2742480" cy="2743200"/>
          </a:xfrm>
          <a:prstGeom prst="rect">
            <a:avLst/>
          </a:prstGeom>
        </p:spPr>
      </p:pic>
    </p:spTree>
    <p:extLst>
      <p:ext uri="{BB962C8B-B14F-4D97-AF65-F5344CB8AC3E}">
        <p14:creationId xmlns:p14="http://schemas.microsoft.com/office/powerpoint/2010/main" val="317878894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3.3.3 Testing: </a:t>
            </a:r>
            <a:r>
              <a:rPr lang="en-US" err="1">
                <a:solidFill>
                  <a:schemeClr val="accent1"/>
                </a:solidFill>
              </a:rPr>
              <a:t>Luxmark</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19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3" name="TextBox 1">
            <a:extLst>
              <a:ext uri="{FF2B5EF4-FFF2-40B4-BE49-F238E27FC236}">
                <a16:creationId xmlns:a16="http://schemas.microsoft.com/office/drawing/2014/main" id="{E47247A7-B230-4778-B710-65C2B3C18466}"/>
              </a:ext>
            </a:extLst>
          </p:cNvPr>
          <p:cNvSpPr txBox="1"/>
          <p:nvPr/>
        </p:nvSpPr>
        <p:spPr>
          <a:xfrm>
            <a:off x="5766460" y="4418878"/>
            <a:ext cx="11347840"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pPr marL="457200" indent="-457200" algn="just">
              <a:buFont typeface="Arial"/>
              <a:buChar char="•"/>
            </a:pPr>
            <a:r>
              <a:rPr lang="en-US" sz="2800" err="1">
                <a:latin typeface="Aleo-Light"/>
                <a:cs typeface="Arial"/>
              </a:rPr>
              <a:t>Luxmark</a:t>
            </a:r>
            <a:r>
              <a:rPr lang="en-US" sz="2800">
                <a:latin typeface="Aleo-Light"/>
                <a:cs typeface="Arial"/>
              </a:rPr>
              <a:t> es un software </a:t>
            </a:r>
            <a:r>
              <a:rPr lang="en-US" sz="2800" err="1">
                <a:latin typeface="Aleo-Light"/>
                <a:cs typeface="Arial"/>
              </a:rPr>
              <a:t>multiplataforma</a:t>
            </a:r>
            <a:r>
              <a:rPr lang="en-US" sz="2800">
                <a:latin typeface="Aleo-Light"/>
                <a:cs typeface="Arial"/>
              </a:rPr>
              <a:t> que </a:t>
            </a:r>
            <a:r>
              <a:rPr lang="en-US" sz="2800" err="1">
                <a:latin typeface="Aleo-Light"/>
                <a:cs typeface="Arial"/>
              </a:rPr>
              <a:t>mide</a:t>
            </a:r>
            <a:r>
              <a:rPr lang="en-US" sz="2800">
                <a:latin typeface="Aleo-Light"/>
                <a:cs typeface="Arial"/>
              </a:rPr>
              <a:t> el </a:t>
            </a:r>
            <a:r>
              <a:rPr lang="en-US" sz="2800" err="1">
                <a:latin typeface="Aleo-Light"/>
                <a:cs typeface="Arial"/>
              </a:rPr>
              <a:t>rendimiento</a:t>
            </a:r>
            <a:r>
              <a:rPr lang="en-US" sz="2800">
                <a:latin typeface="Aleo-Light"/>
                <a:cs typeface="Arial"/>
              </a:rPr>
              <a:t> de </a:t>
            </a:r>
            <a:r>
              <a:rPr lang="en-US" sz="2800" err="1">
                <a:latin typeface="Aleo-Light"/>
                <a:cs typeface="Arial"/>
              </a:rPr>
              <a:t>equipos</a:t>
            </a:r>
            <a:r>
              <a:rPr lang="en-US" sz="2800">
                <a:latin typeface="Aleo-Light"/>
                <a:cs typeface="Arial"/>
              </a:rPr>
              <a:t> con </a:t>
            </a:r>
            <a:r>
              <a:rPr lang="en-US" sz="2800" err="1">
                <a:latin typeface="Aleo-Light"/>
                <a:cs typeface="Arial"/>
              </a:rPr>
              <a:t>gráficas</a:t>
            </a:r>
            <a:r>
              <a:rPr lang="en-US" sz="2800">
                <a:latin typeface="Aleo-Light"/>
                <a:cs typeface="Arial"/>
              </a:rPr>
              <a:t> CUDA y OpenCL.</a:t>
            </a:r>
            <a:endParaRPr lang="es-ES" sz="2800"/>
          </a:p>
          <a:p>
            <a:pPr algn="just"/>
            <a:endParaRPr lang="en-US" sz="2800">
              <a:latin typeface="Aleo-Light"/>
              <a:cs typeface="Arial"/>
            </a:endParaRPr>
          </a:p>
          <a:p>
            <a:pPr marL="457200" indent="-457200" algn="just">
              <a:buFont typeface="Arial"/>
              <a:buChar char="•"/>
            </a:pPr>
            <a:r>
              <a:rPr lang="en-US" sz="2800" err="1">
                <a:latin typeface="Aleo-Light"/>
                <a:cs typeface="Arial"/>
              </a:rPr>
              <a:t>Está</a:t>
            </a:r>
            <a:r>
              <a:rPr lang="en-US" sz="2800">
                <a:latin typeface="Aleo-Light"/>
                <a:cs typeface="Arial"/>
              </a:rPr>
              <a:t> </a:t>
            </a:r>
            <a:r>
              <a:rPr lang="en-US" sz="2800" err="1">
                <a:latin typeface="Aleo-Light"/>
                <a:cs typeface="Arial"/>
              </a:rPr>
              <a:t>basado</a:t>
            </a:r>
            <a:r>
              <a:rPr lang="en-US" sz="2800">
                <a:latin typeface="Aleo-Light"/>
                <a:cs typeface="Arial"/>
              </a:rPr>
              <a:t> en el motor </a:t>
            </a:r>
            <a:r>
              <a:rPr lang="en-US" sz="2800" err="1">
                <a:latin typeface="Aleo-Light"/>
                <a:cs typeface="Arial"/>
              </a:rPr>
              <a:t>gráfico-matemático</a:t>
            </a:r>
            <a:r>
              <a:rPr lang="en-US" sz="2800">
                <a:latin typeface="Aleo-Light"/>
                <a:cs typeface="Arial"/>
              </a:rPr>
              <a:t> Luxcore Render, </a:t>
            </a:r>
            <a:r>
              <a:rPr lang="en-US" sz="2800" err="1">
                <a:latin typeface="Aleo-Light"/>
                <a:cs typeface="Arial"/>
              </a:rPr>
              <a:t>liberado</a:t>
            </a:r>
            <a:r>
              <a:rPr lang="en-US" sz="2800">
                <a:latin typeface="Aleo-Light"/>
                <a:cs typeface="Arial"/>
              </a:rPr>
              <a:t> bajo </a:t>
            </a:r>
            <a:r>
              <a:rPr lang="en-US" sz="2800" err="1">
                <a:latin typeface="Aleo-Light"/>
                <a:cs typeface="Arial"/>
              </a:rPr>
              <a:t>licencia</a:t>
            </a:r>
            <a:r>
              <a:rPr lang="en-US" sz="2800">
                <a:latin typeface="Aleo-Light"/>
                <a:cs typeface="Arial"/>
              </a:rPr>
              <a:t> Apache.</a:t>
            </a:r>
          </a:p>
          <a:p>
            <a:pPr algn="just"/>
            <a:endParaRPr lang="en-US" sz="2800">
              <a:latin typeface="Aleo-Light"/>
              <a:cs typeface="Arial"/>
            </a:endParaRPr>
          </a:p>
        </p:txBody>
      </p:sp>
      <p:pic>
        <p:nvPicPr>
          <p:cNvPr id="2" name="Picture 2">
            <a:extLst>
              <a:ext uri="{FF2B5EF4-FFF2-40B4-BE49-F238E27FC236}">
                <a16:creationId xmlns:a16="http://schemas.microsoft.com/office/drawing/2014/main" id="{B651BDA0-36F2-4A81-8938-5AB789B8B857}"/>
              </a:ext>
            </a:extLst>
          </p:cNvPr>
          <p:cNvPicPr>
            <a:picLocks noChangeAspect="1"/>
          </p:cNvPicPr>
          <p:nvPr/>
        </p:nvPicPr>
        <p:blipFill>
          <a:blip r:embed="rId2"/>
          <a:stretch>
            <a:fillRect/>
          </a:stretch>
        </p:blipFill>
        <p:spPr>
          <a:xfrm>
            <a:off x="1637965" y="4396037"/>
            <a:ext cx="2742480" cy="2743200"/>
          </a:xfrm>
          <a:prstGeom prst="rect">
            <a:avLst/>
          </a:prstGeom>
        </p:spPr>
      </p:pic>
    </p:spTree>
    <p:extLst>
      <p:ext uri="{BB962C8B-B14F-4D97-AF65-F5344CB8AC3E}">
        <p14:creationId xmlns:p14="http://schemas.microsoft.com/office/powerpoint/2010/main" val="379127099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33806" y="613101"/>
            <a:ext cx="13681520" cy="987125"/>
          </a:xfrm>
        </p:spPr>
        <p:txBody>
          <a:bodyPr/>
          <a:lstStyle/>
          <a:p>
            <a:r>
              <a:rPr lang="en-US"/>
              <a:t> </a:t>
            </a:r>
            <a:r>
              <a:rPr lang="en-US" err="1">
                <a:solidFill>
                  <a:srgbClr val="0070C0"/>
                </a:solidFill>
              </a:rPr>
              <a:t>Índice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2731435" y="2280804"/>
            <a:ext cx="14615799" cy="7645984"/>
          </a:xfrm>
        </p:spPr>
        <p:txBody>
          <a:bodyPr>
            <a:normAutofit/>
          </a:bodyPr>
          <a:lstStyle/>
          <a:p>
            <a:pPr algn="l"/>
            <a:r>
              <a:rPr lang="en-US" dirty="0">
                <a:latin typeface="Aleo-BoldItalic"/>
              </a:rPr>
              <a:t>1. </a:t>
            </a:r>
            <a:r>
              <a:rPr lang="en-US" dirty="0" err="1">
                <a:latin typeface="Aleo-BoldItalic"/>
              </a:rPr>
              <a:t>Requisitos</a:t>
            </a:r>
            <a:r>
              <a:rPr lang="en-US" dirty="0">
                <a:latin typeface="Aleo-BoldItalic"/>
              </a:rPr>
              <a:t> del </a:t>
            </a:r>
            <a:r>
              <a:rPr lang="en-US" dirty="0" err="1">
                <a:latin typeface="Aleo-BoldItalic"/>
              </a:rPr>
              <a:t>prototipo</a:t>
            </a:r>
            <a:endParaRPr lang="en-US" dirty="0"/>
          </a:p>
          <a:p>
            <a:pPr algn="l"/>
            <a:r>
              <a:rPr lang="en-US" dirty="0">
                <a:latin typeface="Aleo-BoldItalic"/>
              </a:rPr>
              <a:t>2.  </a:t>
            </a:r>
            <a:r>
              <a:rPr lang="en-US" dirty="0" err="1">
                <a:latin typeface="Aleo-BoldItalic"/>
              </a:rPr>
              <a:t>Criterios</a:t>
            </a:r>
            <a:r>
              <a:rPr lang="en-US" dirty="0">
                <a:latin typeface="Aleo-BoldItalic"/>
              </a:rPr>
              <a:t> de </a:t>
            </a:r>
            <a:r>
              <a:rPr lang="en-US" dirty="0" err="1">
                <a:latin typeface="Aleo-BoldItalic"/>
              </a:rPr>
              <a:t>comparación</a:t>
            </a:r>
            <a:r>
              <a:rPr lang="en-US" dirty="0">
                <a:latin typeface="Aleo-BoldItalic"/>
              </a:rPr>
              <a:t> </a:t>
            </a:r>
            <a:r>
              <a:rPr lang="en-US" dirty="0" err="1">
                <a:latin typeface="Aleo-BoldItalic"/>
              </a:rPr>
              <a:t>en</a:t>
            </a:r>
            <a:r>
              <a:rPr lang="en-US" dirty="0">
                <a:latin typeface="Aleo-BoldItalic"/>
              </a:rPr>
              <a:t> la </a:t>
            </a:r>
            <a:r>
              <a:rPr lang="en-US" dirty="0" err="1">
                <a:latin typeface="Aleo-BoldItalic"/>
              </a:rPr>
              <a:t>implementación</a:t>
            </a:r>
            <a:endParaRPr lang="en-US" dirty="0"/>
          </a:p>
          <a:p>
            <a:pPr algn="l"/>
            <a:r>
              <a:rPr lang="en-US" dirty="0">
                <a:latin typeface="Aleo-BoldItalic"/>
              </a:rPr>
              <a:t>3. Proyecto de </a:t>
            </a:r>
            <a:r>
              <a:rPr lang="en-US" dirty="0" err="1">
                <a:latin typeface="Aleo-BoldItalic"/>
              </a:rPr>
              <a:t>implementación</a:t>
            </a:r>
            <a:r>
              <a:rPr lang="en-US" dirty="0">
                <a:latin typeface="Aleo-BoldItalic"/>
              </a:rPr>
              <a:t> de un </a:t>
            </a:r>
            <a:r>
              <a:rPr lang="en-US" dirty="0" err="1">
                <a:latin typeface="Aleo-BoldItalic"/>
              </a:rPr>
              <a:t>prototipo</a:t>
            </a:r>
            <a:r>
              <a:rPr lang="en-US" dirty="0">
                <a:latin typeface="Aleo-BoldItalic"/>
              </a:rPr>
              <a:t> del </a:t>
            </a:r>
            <a:r>
              <a:rPr lang="en-US" dirty="0" err="1">
                <a:latin typeface="Aleo-BoldItalic"/>
              </a:rPr>
              <a:t>sistema</a:t>
            </a:r>
            <a:r>
              <a:rPr lang="en-US" dirty="0">
                <a:latin typeface="Aleo-BoldItalic"/>
              </a:rPr>
              <a:t> </a:t>
            </a:r>
            <a:r>
              <a:rPr lang="en-US" dirty="0" err="1">
                <a:latin typeface="Aleo-BoldItalic"/>
              </a:rPr>
              <a:t>utilizando</a:t>
            </a:r>
            <a:r>
              <a:rPr lang="en-US" dirty="0">
                <a:latin typeface="Aleo-BoldItalic"/>
              </a:rPr>
              <a:t> la </a:t>
            </a:r>
            <a:r>
              <a:rPr lang="en-US" dirty="0" err="1">
                <a:latin typeface="Aleo-BoldItalic"/>
              </a:rPr>
              <a:t>tecnología</a:t>
            </a:r>
            <a:r>
              <a:rPr lang="en-US" dirty="0">
                <a:latin typeface="Aleo-BoldItalic"/>
              </a:rPr>
              <a:t> CUDA</a:t>
            </a:r>
            <a:endParaRPr lang="en-US" dirty="0"/>
          </a:p>
          <a:p>
            <a:pPr algn="l"/>
            <a:r>
              <a:rPr lang="en-US" dirty="0">
                <a:latin typeface="Aleo-BoldItalic"/>
              </a:rPr>
              <a:t>4. Proyecto de </a:t>
            </a:r>
            <a:r>
              <a:rPr lang="en-US" dirty="0" err="1">
                <a:latin typeface="Aleo-BoldItalic"/>
              </a:rPr>
              <a:t>implementación</a:t>
            </a:r>
            <a:r>
              <a:rPr lang="en-US" dirty="0">
                <a:latin typeface="Aleo-BoldItalic"/>
              </a:rPr>
              <a:t> de un </a:t>
            </a:r>
            <a:r>
              <a:rPr lang="en-US" dirty="0" err="1">
                <a:latin typeface="Aleo-BoldItalic"/>
              </a:rPr>
              <a:t>prototipo</a:t>
            </a:r>
            <a:r>
              <a:rPr lang="en-US" dirty="0">
                <a:latin typeface="Aleo-BoldItalic"/>
              </a:rPr>
              <a:t> del </a:t>
            </a:r>
            <a:r>
              <a:rPr lang="en-US" dirty="0" err="1">
                <a:latin typeface="Aleo-BoldItalic"/>
              </a:rPr>
              <a:t>sistema</a:t>
            </a:r>
            <a:r>
              <a:rPr lang="en-US" dirty="0">
                <a:latin typeface="Aleo-BoldItalic"/>
              </a:rPr>
              <a:t> </a:t>
            </a:r>
            <a:r>
              <a:rPr lang="en-US" dirty="0" err="1">
                <a:latin typeface="Aleo-BoldItalic"/>
              </a:rPr>
              <a:t>utilizando</a:t>
            </a:r>
            <a:r>
              <a:rPr lang="en-US" dirty="0">
                <a:latin typeface="Aleo-BoldItalic"/>
              </a:rPr>
              <a:t> la </a:t>
            </a:r>
            <a:r>
              <a:rPr lang="en-US" dirty="0" err="1">
                <a:latin typeface="Aleo-BoldItalic"/>
              </a:rPr>
              <a:t>tecnología</a:t>
            </a:r>
            <a:r>
              <a:rPr lang="en-US" dirty="0">
                <a:latin typeface="Aleo-BoldItalic"/>
              </a:rPr>
              <a:t> OpenCL</a:t>
            </a:r>
            <a:endParaRPr lang="en-US" dirty="0"/>
          </a:p>
          <a:p>
            <a:pPr algn="l"/>
            <a:r>
              <a:rPr lang="en-US" dirty="0">
                <a:latin typeface="Aleo-BoldItalic"/>
              </a:rPr>
              <a:t>5. </a:t>
            </a:r>
            <a:r>
              <a:rPr lang="en-US" dirty="0" err="1">
                <a:latin typeface="Aleo-BoldItalic"/>
              </a:rPr>
              <a:t>Comparación</a:t>
            </a:r>
            <a:r>
              <a:rPr lang="en-US" dirty="0">
                <a:latin typeface="Aleo-BoldItalic"/>
              </a:rPr>
              <a:t> de las dos </a:t>
            </a:r>
            <a:r>
              <a:rPr lang="en-US" dirty="0" err="1">
                <a:latin typeface="Aleo-BoldItalic"/>
              </a:rPr>
              <a:t>implementaciones</a:t>
            </a:r>
            <a:endParaRPr lang="en-US" dirty="0"/>
          </a:p>
          <a:p>
            <a:pPr algn="l"/>
            <a:r>
              <a:rPr lang="en-US" dirty="0">
                <a:latin typeface="Aleo-BoldItalic"/>
              </a:rPr>
              <a:t>6.  </a:t>
            </a:r>
            <a:r>
              <a:rPr lang="en-US" dirty="0" err="1">
                <a:latin typeface="Aleo-BoldItalic"/>
              </a:rPr>
              <a:t>Comparación</a:t>
            </a:r>
            <a:r>
              <a:rPr lang="en-US" dirty="0">
                <a:latin typeface="Aleo-BoldItalic"/>
              </a:rPr>
              <a:t> de la </a:t>
            </a:r>
            <a:r>
              <a:rPr lang="en-US" dirty="0" err="1">
                <a:latin typeface="Aleo-BoldItalic"/>
              </a:rPr>
              <a:t>implementación</a:t>
            </a:r>
            <a:r>
              <a:rPr lang="en-US" dirty="0">
                <a:latin typeface="Aleo-BoldItalic"/>
              </a:rPr>
              <a:t> de las </a:t>
            </a:r>
            <a:r>
              <a:rPr lang="en-US" dirty="0" err="1">
                <a:latin typeface="Aleo-BoldItalic"/>
              </a:rPr>
              <a:t>tecnologías</a:t>
            </a:r>
            <a:endParaRPr lang="en-US" dirty="0"/>
          </a:p>
          <a:p>
            <a:pPr algn="l"/>
            <a:r>
              <a:rPr lang="en-US" dirty="0">
                <a:latin typeface="Aleo-BoldItalic"/>
              </a:rPr>
              <a:t>7. </a:t>
            </a:r>
            <a:r>
              <a:rPr lang="en-US" dirty="0" err="1">
                <a:latin typeface="Aleo-BoldItalic"/>
              </a:rPr>
              <a:t>Conclusiones</a:t>
            </a:r>
            <a:endParaRPr lang="en-US" dirty="0"/>
          </a:p>
        </p:txBody>
      </p:sp>
    </p:spTree>
    <p:extLst>
      <p:ext uri="{BB962C8B-B14F-4D97-AF65-F5344CB8AC3E}">
        <p14:creationId xmlns:p14="http://schemas.microsoft.com/office/powerpoint/2010/main" val="345721738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3.3.4 </a:t>
            </a:r>
            <a:r>
              <a:rPr lang="en-US" err="1">
                <a:solidFill>
                  <a:schemeClr val="accent1"/>
                </a:solidFill>
              </a:rPr>
              <a:t>Pruebas</a:t>
            </a:r>
            <a:r>
              <a:rPr lang="en-US">
                <a:solidFill>
                  <a:schemeClr val="accent1"/>
                </a:solidFill>
              </a:rPr>
              <a:t> </a:t>
            </a:r>
            <a:r>
              <a:rPr lang="en-US" err="1">
                <a:solidFill>
                  <a:schemeClr val="accent1"/>
                </a:solidFill>
              </a:rPr>
              <a:t>científicas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8" name="Picture 8">
            <a:extLst>
              <a:ext uri="{FF2B5EF4-FFF2-40B4-BE49-F238E27FC236}">
                <a16:creationId xmlns:a16="http://schemas.microsoft.com/office/drawing/2014/main" id="{C7706D96-6BA9-412B-B588-7E8D0E305797}"/>
              </a:ext>
            </a:extLst>
          </p:cNvPr>
          <p:cNvPicPr>
            <a:picLocks noChangeAspect="1"/>
          </p:cNvPicPr>
          <p:nvPr/>
        </p:nvPicPr>
        <p:blipFill>
          <a:blip r:embed="rId2"/>
          <a:stretch>
            <a:fillRect/>
          </a:stretch>
        </p:blipFill>
        <p:spPr>
          <a:xfrm>
            <a:off x="682809" y="4722436"/>
            <a:ext cx="3695800" cy="1551116"/>
          </a:xfrm>
          <a:prstGeom prst="rect">
            <a:avLst/>
          </a:prstGeom>
        </p:spPr>
      </p:pic>
      <p:sp>
        <p:nvSpPr>
          <p:cNvPr id="12" name="TextBox 11">
            <a:extLst>
              <a:ext uri="{FF2B5EF4-FFF2-40B4-BE49-F238E27FC236}">
                <a16:creationId xmlns:a16="http://schemas.microsoft.com/office/drawing/2014/main" id="{70A2B647-6733-46AB-B8B6-AB8F49F6B1D3}"/>
              </a:ext>
            </a:extLst>
          </p:cNvPr>
          <p:cNvSpPr txBox="1"/>
          <p:nvPr/>
        </p:nvSpPr>
        <p:spPr>
          <a:xfrm>
            <a:off x="5734543" y="3216121"/>
            <a:ext cx="1060086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dirty="0"/>
              <a:t>BOINC, es una </a:t>
            </a:r>
            <a:r>
              <a:rPr lang="en-US" sz="2800" dirty="0" err="1"/>
              <a:t>infraestructura</a:t>
            </a:r>
            <a:r>
              <a:rPr lang="en-US" sz="2800" dirty="0"/>
              <a:t> para la </a:t>
            </a:r>
            <a:r>
              <a:rPr lang="en-US" sz="2800" dirty="0" err="1"/>
              <a:t>computación</a:t>
            </a:r>
            <a:r>
              <a:rPr lang="en-US" sz="2800" dirty="0"/>
              <a:t> </a:t>
            </a:r>
            <a:r>
              <a:rPr lang="en-US" sz="2800" dirty="0" err="1"/>
              <a:t>distribuida</a:t>
            </a:r>
            <a:r>
              <a:rPr lang="en-US" sz="2800" dirty="0"/>
              <a:t>, </a:t>
            </a:r>
            <a:r>
              <a:rPr lang="en-US" sz="2800" dirty="0" err="1"/>
              <a:t>desarrollada</a:t>
            </a:r>
            <a:r>
              <a:rPr lang="en-US" sz="2800" dirty="0"/>
              <a:t> </a:t>
            </a:r>
            <a:r>
              <a:rPr lang="en-US" sz="2800" dirty="0" err="1"/>
              <a:t>originalmente</a:t>
            </a:r>
            <a:r>
              <a:rPr lang="en-US" sz="2800" dirty="0"/>
              <a:t> para el </a:t>
            </a:r>
            <a:r>
              <a:rPr lang="en-US" sz="2800" dirty="0" err="1"/>
              <a:t>proyecto</a:t>
            </a:r>
            <a:r>
              <a:rPr lang="en-US" sz="2800" dirty="0"/>
              <a:t> </a:t>
            </a:r>
            <a:r>
              <a:rPr lang="en-US" sz="2800" dirty="0" err="1"/>
              <a:t>SETI@home</a:t>
            </a:r>
            <a:r>
              <a:rPr lang="en-US" sz="2800" dirty="0"/>
              <a:t> por la </a:t>
            </a:r>
            <a:r>
              <a:rPr lang="en-US" sz="2800" dirty="0" err="1"/>
              <a:t>universidad</a:t>
            </a:r>
            <a:r>
              <a:rPr lang="en-US" sz="2800" dirty="0"/>
              <a:t> de Berkeley, </a:t>
            </a:r>
            <a:r>
              <a:rPr lang="en-US" sz="2800" dirty="0" err="1"/>
              <a:t>pero</a:t>
            </a:r>
            <a:r>
              <a:rPr lang="en-US" sz="2800" dirty="0"/>
              <a:t> que </a:t>
            </a:r>
            <a:r>
              <a:rPr lang="en-US" sz="2800" dirty="0" err="1"/>
              <a:t>actualmente</a:t>
            </a:r>
            <a:r>
              <a:rPr lang="en-US" sz="2800" dirty="0"/>
              <a:t> se </a:t>
            </a:r>
            <a:r>
              <a:rPr lang="en-US" sz="2800" dirty="0" err="1"/>
              <a:t>utiliza</a:t>
            </a:r>
            <a:r>
              <a:rPr lang="en-US" sz="2800" dirty="0"/>
              <a:t> para </a:t>
            </a:r>
            <a:r>
              <a:rPr lang="en-US" sz="2800" dirty="0" err="1"/>
              <a:t>diversos</a:t>
            </a:r>
            <a:r>
              <a:rPr lang="en-US" sz="2800" dirty="0"/>
              <a:t> </a:t>
            </a:r>
            <a:r>
              <a:rPr lang="en-US" sz="2800" dirty="0" err="1"/>
              <a:t>campos</a:t>
            </a:r>
            <a:r>
              <a:rPr lang="en-US" sz="2800" dirty="0"/>
              <a:t> </a:t>
            </a:r>
            <a:r>
              <a:rPr lang="en-US" sz="2800" dirty="0" err="1"/>
              <a:t>como</a:t>
            </a:r>
            <a:r>
              <a:rPr lang="en-US" sz="2800" dirty="0"/>
              <a:t> </a:t>
            </a:r>
            <a:r>
              <a:rPr lang="en-US" sz="2800" dirty="0" err="1"/>
              <a:t>física</a:t>
            </a:r>
            <a:r>
              <a:rPr lang="en-US" sz="2800" dirty="0"/>
              <a:t>, </a:t>
            </a:r>
            <a:r>
              <a:rPr lang="en-US" sz="2800" dirty="0" err="1"/>
              <a:t>medicina</a:t>
            </a:r>
            <a:r>
              <a:rPr lang="en-US" sz="2800" dirty="0"/>
              <a:t> nuclear, </a:t>
            </a:r>
            <a:r>
              <a:rPr lang="en-US" sz="2800" dirty="0" err="1"/>
              <a:t>climatología</a:t>
            </a:r>
            <a:r>
              <a:rPr lang="en-US" sz="2800" dirty="0"/>
              <a:t>, etc. </a:t>
            </a:r>
            <a:endParaRPr lang="es-ES" dirty="0"/>
          </a:p>
          <a:p>
            <a:pPr algn="just"/>
            <a:endParaRPr lang="en-US" sz="2800" dirty="0"/>
          </a:p>
          <a:p>
            <a:pPr marL="457200" indent="-457200" algn="just">
              <a:buFont typeface="Arial"/>
              <a:buChar char="•"/>
            </a:pPr>
            <a:r>
              <a:rPr lang="en-US" sz="2800" dirty="0"/>
              <a:t>La </a:t>
            </a:r>
            <a:r>
              <a:rPr lang="en-US" sz="2800" dirty="0" err="1"/>
              <a:t>intención</a:t>
            </a:r>
            <a:r>
              <a:rPr lang="en-US" sz="2800" dirty="0"/>
              <a:t> de </a:t>
            </a:r>
            <a:r>
              <a:rPr lang="en-US" sz="2800" dirty="0" err="1"/>
              <a:t>este</a:t>
            </a:r>
            <a:r>
              <a:rPr lang="en-US" sz="2800" dirty="0"/>
              <a:t> </a:t>
            </a:r>
            <a:r>
              <a:rPr lang="en-US" sz="2800" dirty="0" err="1"/>
              <a:t>proyecto</a:t>
            </a:r>
            <a:r>
              <a:rPr lang="en-US" sz="2800" dirty="0"/>
              <a:t> es </a:t>
            </a:r>
            <a:r>
              <a:rPr lang="en-US" sz="2800" dirty="0" err="1"/>
              <a:t>obtener</a:t>
            </a:r>
            <a:r>
              <a:rPr lang="en-US" sz="2800" dirty="0"/>
              <a:t> una </a:t>
            </a:r>
            <a:r>
              <a:rPr lang="en-US" sz="2800" dirty="0" err="1"/>
              <a:t>capacidad</a:t>
            </a:r>
            <a:r>
              <a:rPr lang="en-US" sz="2800" dirty="0"/>
              <a:t> de </a:t>
            </a:r>
            <a:r>
              <a:rPr lang="en-US" sz="2800" dirty="0" err="1"/>
              <a:t>computación</a:t>
            </a:r>
            <a:r>
              <a:rPr lang="en-US" sz="2800" dirty="0"/>
              <a:t> </a:t>
            </a:r>
            <a:r>
              <a:rPr lang="en-US" sz="2800" dirty="0" err="1"/>
              <a:t>enorme</a:t>
            </a:r>
            <a:r>
              <a:rPr lang="en-US" sz="2800" dirty="0"/>
              <a:t> </a:t>
            </a:r>
            <a:r>
              <a:rPr lang="en-US" sz="2800" dirty="0" err="1"/>
              <a:t>utilizando</a:t>
            </a:r>
            <a:r>
              <a:rPr lang="en-US" sz="2800" dirty="0"/>
              <a:t> </a:t>
            </a:r>
            <a:r>
              <a:rPr lang="en-US" sz="2800" dirty="0" err="1"/>
              <a:t>computadores</a:t>
            </a:r>
            <a:r>
              <a:rPr lang="en-US" sz="2800" dirty="0"/>
              <a:t> </a:t>
            </a:r>
            <a:r>
              <a:rPr lang="en-US" sz="2800" dirty="0" err="1"/>
              <a:t>personales</a:t>
            </a:r>
            <a:r>
              <a:rPr lang="en-US" sz="2800" dirty="0"/>
              <a:t> </a:t>
            </a:r>
            <a:r>
              <a:rPr lang="en-US" sz="2800" dirty="0" err="1"/>
              <a:t>alrededor</a:t>
            </a:r>
            <a:r>
              <a:rPr lang="en-US" sz="2800" dirty="0"/>
              <a:t> del </a:t>
            </a:r>
            <a:r>
              <a:rPr lang="en-US" sz="2800" dirty="0" err="1"/>
              <a:t>mundo</a:t>
            </a:r>
            <a:r>
              <a:rPr lang="en-US" sz="2800" dirty="0"/>
              <a:t>. Los </a:t>
            </a:r>
            <a:r>
              <a:rPr lang="en-US" sz="2800" dirty="0" err="1"/>
              <a:t>proyectos</a:t>
            </a:r>
            <a:r>
              <a:rPr lang="en-US" sz="2800" dirty="0"/>
              <a:t> </a:t>
            </a:r>
            <a:r>
              <a:rPr lang="en-US" sz="2800" dirty="0" err="1"/>
              <a:t>en</a:t>
            </a:r>
            <a:r>
              <a:rPr lang="en-US" sz="2800" dirty="0"/>
              <a:t> los que </a:t>
            </a:r>
            <a:r>
              <a:rPr lang="en-US" sz="2800" dirty="0" err="1"/>
              <a:t>trabaja</a:t>
            </a:r>
            <a:r>
              <a:rPr lang="en-US" sz="2800" dirty="0"/>
              <a:t> </a:t>
            </a:r>
            <a:r>
              <a:rPr lang="en-US" sz="2800" dirty="0" err="1"/>
              <a:t>este</a:t>
            </a:r>
            <a:r>
              <a:rPr lang="en-US" sz="2800" dirty="0"/>
              <a:t> software </a:t>
            </a:r>
            <a:r>
              <a:rPr lang="en-US" sz="2800" dirty="0" err="1"/>
              <a:t>tienen</a:t>
            </a:r>
            <a:r>
              <a:rPr lang="en-US" sz="2800" dirty="0"/>
              <a:t> un </a:t>
            </a:r>
            <a:r>
              <a:rPr lang="en-US" sz="2800" dirty="0" err="1"/>
              <a:t>denominador</a:t>
            </a:r>
            <a:r>
              <a:rPr lang="en-US" sz="2800" dirty="0"/>
              <a:t> </a:t>
            </a:r>
            <a:r>
              <a:rPr lang="en-US" sz="2800" dirty="0" err="1"/>
              <a:t>común</a:t>
            </a:r>
            <a:r>
              <a:rPr lang="en-US" sz="2800" dirty="0"/>
              <a:t>, y es que </a:t>
            </a:r>
            <a:r>
              <a:rPr lang="en-US" sz="2800" dirty="0" err="1"/>
              <a:t>requieren</a:t>
            </a:r>
            <a:r>
              <a:rPr lang="en-US" sz="2800" dirty="0"/>
              <a:t> una gran </a:t>
            </a:r>
            <a:r>
              <a:rPr lang="en-US" sz="2800" dirty="0" err="1"/>
              <a:t>capacidad</a:t>
            </a:r>
            <a:r>
              <a:rPr lang="en-US" sz="2800" dirty="0"/>
              <a:t> de </a:t>
            </a:r>
            <a:r>
              <a:rPr lang="en-US" sz="2800" dirty="0" err="1"/>
              <a:t>cálculo</a:t>
            </a:r>
            <a:r>
              <a:rPr lang="en-US" sz="2800" dirty="0"/>
              <a:t>.</a:t>
            </a:r>
            <a:endParaRPr lang="en-US" dirty="0"/>
          </a:p>
        </p:txBody>
      </p:sp>
    </p:spTree>
    <p:extLst>
      <p:ext uri="{BB962C8B-B14F-4D97-AF65-F5344CB8AC3E}">
        <p14:creationId xmlns:p14="http://schemas.microsoft.com/office/powerpoint/2010/main" val="380670151"/>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3.3.4.1 </a:t>
            </a:r>
            <a:r>
              <a:rPr lang="en-US" err="1">
                <a:solidFill>
                  <a:schemeClr val="accent1"/>
                </a:solidFill>
              </a:rPr>
              <a:t>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imágenes prediseñadas&#10;&#10;Descripción generada con confianza alta">
            <a:extLst>
              <a:ext uri="{FF2B5EF4-FFF2-40B4-BE49-F238E27FC236}">
                <a16:creationId xmlns:a16="http://schemas.microsoft.com/office/drawing/2014/main" id="{EA75BD38-8629-4AFF-934E-D8C44295006C}"/>
              </a:ext>
            </a:extLst>
          </p:cNvPr>
          <p:cNvPicPr>
            <a:picLocks noChangeAspect="1"/>
          </p:cNvPicPr>
          <p:nvPr/>
        </p:nvPicPr>
        <p:blipFill>
          <a:blip r:embed="rId2"/>
          <a:stretch>
            <a:fillRect/>
          </a:stretch>
        </p:blipFill>
        <p:spPr>
          <a:xfrm>
            <a:off x="663847" y="3025497"/>
            <a:ext cx="5645773" cy="1684355"/>
          </a:xfrm>
          <a:prstGeom prst="rect">
            <a:avLst/>
          </a:prstGeom>
        </p:spPr>
      </p:pic>
      <p:sp>
        <p:nvSpPr>
          <p:cNvPr id="5" name="TextBox 4">
            <a:extLst>
              <a:ext uri="{FF2B5EF4-FFF2-40B4-BE49-F238E27FC236}">
                <a16:creationId xmlns:a16="http://schemas.microsoft.com/office/drawing/2014/main" id="{3FA12902-48C1-4534-9095-0B47FAB215A3}"/>
              </a:ext>
            </a:extLst>
          </p:cNvPr>
          <p:cNvSpPr txBox="1"/>
          <p:nvPr/>
        </p:nvSpPr>
        <p:spPr>
          <a:xfrm>
            <a:off x="6885274" y="3753688"/>
            <a:ext cx="902644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solidFill>
                  <a:schemeClr val="tx1">
                    <a:lumMod val="75000"/>
                  </a:schemeClr>
                </a:solidFill>
                <a:latin typeface="Arial"/>
                <a:cs typeface="Arial"/>
              </a:rPr>
              <a:t>Su</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propósito</a:t>
            </a:r>
            <a:r>
              <a:rPr lang="en-US" sz="2800">
                <a:solidFill>
                  <a:schemeClr val="tx1">
                    <a:lumMod val="75000"/>
                  </a:schemeClr>
                </a:solidFill>
                <a:latin typeface="Arial"/>
                <a:cs typeface="Arial"/>
              </a:rPr>
              <a:t> es </a:t>
            </a:r>
            <a:r>
              <a:rPr lang="en-US" sz="2800" err="1">
                <a:solidFill>
                  <a:schemeClr val="tx1">
                    <a:lumMod val="75000"/>
                  </a:schemeClr>
                </a:solidFill>
                <a:latin typeface="Arial"/>
                <a:cs typeface="Arial"/>
              </a:rPr>
              <a:t>analizar</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señales</a:t>
            </a:r>
            <a:r>
              <a:rPr lang="en-US" sz="2800">
                <a:solidFill>
                  <a:schemeClr val="tx1">
                    <a:lumMod val="75000"/>
                  </a:schemeClr>
                </a:solidFill>
                <a:latin typeface="Arial"/>
                <a:cs typeface="Arial"/>
              </a:rPr>
              <a:t> de radio </a:t>
            </a:r>
            <a:r>
              <a:rPr lang="en-US" sz="2800" err="1">
                <a:solidFill>
                  <a:schemeClr val="tx1">
                    <a:lumMod val="75000"/>
                  </a:schemeClr>
                </a:solidFill>
                <a:latin typeface="Arial"/>
                <a:cs typeface="Arial"/>
              </a:rPr>
              <a:t>buscando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señales</a:t>
            </a:r>
            <a:r>
              <a:rPr lang="en-US" sz="2800">
                <a:solidFill>
                  <a:schemeClr val="tx1">
                    <a:lumMod val="75000"/>
                  </a:schemeClr>
                </a:solidFill>
                <a:latin typeface="Arial"/>
                <a:cs typeface="Arial"/>
              </a:rPr>
              <a:t> de </a:t>
            </a:r>
            <a:r>
              <a:rPr lang="en-US" sz="2800" err="1">
                <a:solidFill>
                  <a:schemeClr val="tx1">
                    <a:lumMod val="75000"/>
                  </a:schemeClr>
                </a:solidFill>
                <a:latin typeface="Arial"/>
                <a:cs typeface="Arial"/>
              </a:rPr>
              <a:t>inteligencia</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extraterrestre</a:t>
            </a:r>
            <a:r>
              <a:rPr lang="en-US" sz="2800">
                <a:solidFill>
                  <a:schemeClr val="tx1">
                    <a:lumMod val="75000"/>
                  </a:schemeClr>
                </a:solidFill>
                <a:latin typeface="Arial"/>
                <a:cs typeface="Arial"/>
              </a:rPr>
              <a:t> y es una de las </a:t>
            </a:r>
            <a:r>
              <a:rPr lang="en-US" sz="2800" err="1">
                <a:solidFill>
                  <a:schemeClr val="tx1">
                    <a:lumMod val="75000"/>
                  </a:schemeClr>
                </a:solidFill>
                <a:latin typeface="Arial"/>
                <a:cs typeface="Arial"/>
              </a:rPr>
              <a:t>muchas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actividades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llevadas</a:t>
            </a:r>
            <a:r>
              <a:rPr lang="en-US" sz="2800">
                <a:solidFill>
                  <a:schemeClr val="tx1">
                    <a:lumMod val="75000"/>
                  </a:schemeClr>
                </a:solidFill>
                <a:latin typeface="Arial"/>
                <a:cs typeface="Arial"/>
              </a:rPr>
              <a:t> a </a:t>
            </a:r>
            <a:r>
              <a:rPr lang="en-US" sz="2800" err="1">
                <a:solidFill>
                  <a:schemeClr val="tx1">
                    <a:lumMod val="75000"/>
                  </a:schemeClr>
                </a:solidFill>
                <a:latin typeface="Arial"/>
                <a:cs typeface="Arial"/>
              </a:rPr>
              <a:t>cabo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como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parte</a:t>
            </a:r>
            <a:r>
              <a:rPr lang="en-US" sz="2800">
                <a:solidFill>
                  <a:schemeClr val="tx1">
                    <a:lumMod val="75000"/>
                  </a:schemeClr>
                </a:solidFill>
                <a:latin typeface="Arial"/>
                <a:cs typeface="Arial"/>
              </a:rPr>
              <a:t> de SETI</a:t>
            </a:r>
            <a:endParaRPr lang="es-ES">
              <a:solidFill>
                <a:schemeClr val="tx1">
                  <a:lumMod val="75000"/>
                </a:schemeClr>
              </a:solidFill>
            </a:endParaRPr>
          </a:p>
          <a:p>
            <a:pPr marL="457200" indent="-457200" algn="just">
              <a:buFont typeface="Arial"/>
              <a:buChar char="•"/>
            </a:pPr>
            <a:endParaRPr lang="en-US" sz="2800">
              <a:solidFill>
                <a:schemeClr val="tx1">
                  <a:lumMod val="75000"/>
                </a:schemeClr>
              </a:solidFill>
              <a:latin typeface="Arial"/>
              <a:cs typeface="Arial"/>
            </a:endParaRPr>
          </a:p>
          <a:p>
            <a:pPr marL="457200" indent="-457200" algn="just">
              <a:buFont typeface="Arial"/>
              <a:buChar char="•"/>
            </a:pPr>
            <a:r>
              <a:rPr lang="en-US" sz="2800">
                <a:solidFill>
                  <a:schemeClr val="tx1">
                    <a:lumMod val="75000"/>
                  </a:schemeClr>
                </a:solidFill>
                <a:latin typeface="Arial"/>
                <a:cs typeface="Arial"/>
              </a:rPr>
              <a:t>Se </a:t>
            </a:r>
            <a:r>
              <a:rPr lang="en-US" sz="2800" err="1">
                <a:solidFill>
                  <a:schemeClr val="tx1">
                    <a:lumMod val="75000"/>
                  </a:schemeClr>
                </a:solidFill>
                <a:latin typeface="Arial"/>
                <a:cs typeface="Arial"/>
              </a:rPr>
              <a:t>basa</a:t>
            </a:r>
            <a:r>
              <a:rPr lang="en-US" sz="2800">
                <a:solidFill>
                  <a:schemeClr val="tx1">
                    <a:lumMod val="75000"/>
                  </a:schemeClr>
                </a:solidFill>
                <a:latin typeface="Arial"/>
                <a:cs typeface="Arial"/>
              </a:rPr>
              <a:t> en </a:t>
            </a:r>
            <a:r>
              <a:rPr lang="en-US" sz="2800" err="1">
                <a:solidFill>
                  <a:schemeClr val="tx1">
                    <a:lumMod val="75000"/>
                  </a:schemeClr>
                </a:solidFill>
                <a:latin typeface="Arial"/>
                <a:cs typeface="Arial"/>
              </a:rPr>
              <a:t>pruebas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fundamentadas</a:t>
            </a:r>
            <a:r>
              <a:rPr lang="en-US" sz="2800">
                <a:solidFill>
                  <a:schemeClr val="tx1">
                    <a:lumMod val="75000"/>
                  </a:schemeClr>
                </a:solidFill>
                <a:latin typeface="Arial"/>
                <a:cs typeface="Arial"/>
              </a:rPr>
              <a:t> en </a:t>
            </a:r>
            <a:r>
              <a:rPr lang="en-US" sz="2800" err="1">
                <a:solidFill>
                  <a:schemeClr val="tx1">
                    <a:lumMod val="75000"/>
                  </a:schemeClr>
                </a:solidFill>
                <a:latin typeface="Arial"/>
                <a:cs typeface="Arial"/>
              </a:rPr>
              <a:t>modelos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matemáticos</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como</a:t>
            </a:r>
            <a:r>
              <a:rPr lang="en-US" sz="2800">
                <a:solidFill>
                  <a:schemeClr val="tx1">
                    <a:lumMod val="75000"/>
                  </a:schemeClr>
                </a:solidFill>
                <a:latin typeface="Arial"/>
                <a:cs typeface="Arial"/>
              </a:rPr>
              <a:t> </a:t>
            </a:r>
            <a:r>
              <a:rPr lang="en-US" sz="2800" err="1">
                <a:solidFill>
                  <a:schemeClr val="tx1">
                    <a:lumMod val="75000"/>
                  </a:schemeClr>
                </a:solidFill>
                <a:latin typeface="Arial"/>
                <a:cs typeface="Arial"/>
              </a:rPr>
              <a:t>transformadas</a:t>
            </a:r>
            <a:r>
              <a:rPr lang="en-US" sz="2800">
                <a:solidFill>
                  <a:schemeClr val="tx1">
                    <a:lumMod val="75000"/>
                  </a:schemeClr>
                </a:solidFill>
                <a:latin typeface="Arial"/>
                <a:cs typeface="Arial"/>
              </a:rPr>
              <a:t> de Fourier y </a:t>
            </a:r>
            <a:r>
              <a:rPr lang="en-US" sz="2800" err="1">
                <a:solidFill>
                  <a:schemeClr val="tx1">
                    <a:lumMod val="75000"/>
                  </a:schemeClr>
                </a:solidFill>
                <a:latin typeface="Arial"/>
                <a:cs typeface="Arial"/>
              </a:rPr>
              <a:t>Gaussianas</a:t>
            </a:r>
            <a:r>
              <a:rPr lang="en-US" sz="2800">
                <a:solidFill>
                  <a:schemeClr val="tx1">
                    <a:lumMod val="75000"/>
                  </a:schemeClr>
                </a:solidFill>
                <a:latin typeface="Arial"/>
                <a:cs typeface="Arial"/>
              </a:rPr>
              <a:t>.</a:t>
            </a:r>
          </a:p>
          <a:p>
            <a:pPr marL="457200" indent="-457200">
              <a:buFont typeface="Arial"/>
              <a:buChar char="•"/>
            </a:pPr>
            <a:endParaRPr lang="en-US">
              <a:solidFill>
                <a:srgbClr val="0B0080"/>
              </a:solidFill>
              <a:latin typeface="Arial"/>
              <a:cs typeface="Arial"/>
            </a:endParaRPr>
          </a:p>
          <a:p>
            <a:pPr marL="457200" indent="-457200">
              <a:buFont typeface="Arial"/>
              <a:buChar char="•"/>
            </a:pPr>
            <a:endParaRPr lang="en-US">
              <a:solidFill>
                <a:srgbClr val="0B0080"/>
              </a:solidFill>
              <a:latin typeface="Arial"/>
              <a:cs typeface="Arial"/>
            </a:endParaRPr>
          </a:p>
        </p:txBody>
      </p:sp>
      <p:pic>
        <p:nvPicPr>
          <p:cNvPr id="9" name="Picture 9" descr="Imagen que contiene interior, sentado, silla&#10;&#10;Descripción generada con confianza alta">
            <a:extLst>
              <a:ext uri="{FF2B5EF4-FFF2-40B4-BE49-F238E27FC236}">
                <a16:creationId xmlns:a16="http://schemas.microsoft.com/office/drawing/2014/main" id="{51989A10-56FE-4740-870E-1D057E228FEC}"/>
              </a:ext>
            </a:extLst>
          </p:cNvPr>
          <p:cNvPicPr>
            <a:picLocks noChangeAspect="1"/>
          </p:cNvPicPr>
          <p:nvPr/>
        </p:nvPicPr>
        <p:blipFill>
          <a:blip r:embed="rId3"/>
          <a:stretch>
            <a:fillRect/>
          </a:stretch>
        </p:blipFill>
        <p:spPr>
          <a:xfrm>
            <a:off x="663980" y="5208234"/>
            <a:ext cx="5645772" cy="3943448"/>
          </a:xfrm>
          <a:prstGeom prst="rect">
            <a:avLst/>
          </a:prstGeom>
        </p:spPr>
      </p:pic>
    </p:spTree>
    <p:extLst>
      <p:ext uri="{BB962C8B-B14F-4D97-AF65-F5344CB8AC3E}">
        <p14:creationId xmlns:p14="http://schemas.microsoft.com/office/powerpoint/2010/main" val="3082027099"/>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3.3.4.2 </a:t>
            </a:r>
            <a:r>
              <a:rPr lang="en-US" err="1">
                <a:solidFill>
                  <a:schemeClr val="accent1"/>
                </a:solidFill>
              </a:rPr>
              <a:t>Prueba</a:t>
            </a:r>
            <a:r>
              <a:rPr lang="en-US">
                <a:solidFill>
                  <a:schemeClr val="accent1"/>
                </a:solidFill>
              </a:rPr>
              <a:t> </a:t>
            </a:r>
            <a:r>
              <a:rPr lang="en-US" err="1">
                <a:solidFill>
                  <a:schemeClr val="accent1"/>
                </a:solidFill>
              </a:rPr>
              <a:t>específica</a:t>
            </a:r>
            <a:r>
              <a:rPr lang="en-US">
                <a:solidFill>
                  <a:schemeClr val="accent1"/>
                </a:solidFill>
              </a:rPr>
              <a:t> Nvidia CUDA</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3FA12902-48C1-4534-9095-0B47FAB215A3}"/>
              </a:ext>
            </a:extLst>
          </p:cNvPr>
          <p:cNvSpPr txBox="1"/>
          <p:nvPr/>
        </p:nvSpPr>
        <p:spPr>
          <a:xfrm>
            <a:off x="6963023" y="3675992"/>
            <a:ext cx="902644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solidFill>
                  <a:srgbClr val="222222"/>
                </a:solidFill>
                <a:latin typeface="Arial"/>
                <a:cs typeface="Arial"/>
              </a:rPr>
              <a:t>Empleamos</a:t>
            </a:r>
            <a:r>
              <a:rPr lang="en-US" sz="2800">
                <a:solidFill>
                  <a:srgbClr val="222222"/>
                </a:solidFill>
                <a:latin typeface="Arial"/>
                <a:cs typeface="Arial"/>
              </a:rPr>
              <a:t> el software CUDA Particles.</a:t>
            </a:r>
            <a:endParaRPr lang="es-ES"/>
          </a:p>
          <a:p>
            <a:pPr marL="457200" indent="-457200" algn="just">
              <a:buFont typeface="Arial"/>
              <a:buChar char="•"/>
            </a:pPr>
            <a:endParaRPr lang="en-US" sz="2800">
              <a:solidFill>
                <a:srgbClr val="222222"/>
              </a:solidFill>
              <a:latin typeface="Arial"/>
              <a:cs typeface="Arial"/>
            </a:endParaRPr>
          </a:p>
          <a:p>
            <a:pPr marL="457200" indent="-457200" algn="just">
              <a:buFont typeface="Arial"/>
              <a:buChar char="•"/>
            </a:pPr>
            <a:r>
              <a:rPr lang="en-US" sz="2800" err="1">
                <a:solidFill>
                  <a:srgbClr val="222222"/>
                </a:solidFill>
                <a:latin typeface="Arial"/>
                <a:cs typeface="Arial"/>
              </a:rPr>
              <a:t>Está</a:t>
            </a:r>
            <a:r>
              <a:rPr lang="en-US" sz="2800">
                <a:solidFill>
                  <a:srgbClr val="222222"/>
                </a:solidFill>
                <a:latin typeface="Arial"/>
                <a:cs typeface="Arial"/>
              </a:rPr>
              <a:t> </a:t>
            </a:r>
            <a:r>
              <a:rPr lang="en-US" sz="2800" err="1">
                <a:solidFill>
                  <a:srgbClr val="222222"/>
                </a:solidFill>
                <a:latin typeface="Arial"/>
                <a:cs typeface="Arial"/>
              </a:rPr>
              <a:t>basado</a:t>
            </a:r>
            <a:r>
              <a:rPr lang="en-US" sz="2800">
                <a:solidFill>
                  <a:srgbClr val="222222"/>
                </a:solidFill>
                <a:latin typeface="Arial"/>
                <a:cs typeface="Arial"/>
              </a:rPr>
              <a:t> en un </a:t>
            </a:r>
            <a:r>
              <a:rPr lang="en-US" sz="2800" err="1">
                <a:solidFill>
                  <a:srgbClr val="222222"/>
                </a:solidFill>
                <a:latin typeface="Arial"/>
                <a:cs typeface="Arial"/>
              </a:rPr>
              <a:t>algoritmo</a:t>
            </a:r>
            <a:r>
              <a:rPr lang="en-US" sz="2800">
                <a:solidFill>
                  <a:srgbClr val="222222"/>
                </a:solidFill>
                <a:latin typeface="Arial"/>
                <a:cs typeface="Arial"/>
              </a:rPr>
              <a:t> que genera en </a:t>
            </a:r>
            <a:r>
              <a:rPr lang="en-US" sz="2800" err="1">
                <a:solidFill>
                  <a:srgbClr val="222222"/>
                </a:solidFill>
                <a:latin typeface="Arial"/>
                <a:cs typeface="Arial"/>
              </a:rPr>
              <a:t>tiempo</a:t>
            </a:r>
            <a:r>
              <a:rPr lang="en-US" sz="2800">
                <a:solidFill>
                  <a:srgbClr val="222222"/>
                </a:solidFill>
                <a:latin typeface="Arial"/>
                <a:cs typeface="Arial"/>
              </a:rPr>
              <a:t> real 12 </a:t>
            </a:r>
            <a:r>
              <a:rPr lang="en-US" sz="2800" err="1">
                <a:solidFill>
                  <a:srgbClr val="222222"/>
                </a:solidFill>
                <a:latin typeface="Arial"/>
                <a:cs typeface="Arial"/>
              </a:rPr>
              <a:t>millones</a:t>
            </a:r>
            <a:r>
              <a:rPr lang="en-US" sz="2800">
                <a:solidFill>
                  <a:srgbClr val="222222"/>
                </a:solidFill>
                <a:latin typeface="Arial"/>
                <a:cs typeface="Arial"/>
              </a:rPr>
              <a:t> de </a:t>
            </a:r>
            <a:r>
              <a:rPr lang="en-US" sz="2800" err="1">
                <a:solidFill>
                  <a:srgbClr val="222222"/>
                </a:solidFill>
                <a:latin typeface="Arial"/>
                <a:cs typeface="Arial"/>
              </a:rPr>
              <a:t>partículas</a:t>
            </a:r>
            <a:r>
              <a:rPr lang="en-US" sz="2800">
                <a:solidFill>
                  <a:srgbClr val="222222"/>
                </a:solidFill>
                <a:latin typeface="Arial"/>
                <a:cs typeface="Arial"/>
              </a:rPr>
              <a:t> en </a:t>
            </a:r>
            <a:r>
              <a:rPr lang="en-US" sz="2800" err="1">
                <a:solidFill>
                  <a:srgbClr val="222222"/>
                </a:solidFill>
                <a:latin typeface="Arial"/>
                <a:cs typeface="Arial"/>
              </a:rPr>
              <a:t>pantalla</a:t>
            </a:r>
            <a:r>
              <a:rPr lang="en-US" sz="2800">
                <a:solidFill>
                  <a:srgbClr val="222222"/>
                </a:solidFill>
                <a:latin typeface="Arial"/>
                <a:cs typeface="Arial"/>
              </a:rPr>
              <a:t>.</a:t>
            </a:r>
          </a:p>
          <a:p>
            <a:pPr marL="457200" indent="-457200" algn="just">
              <a:buFont typeface="Arial"/>
              <a:buChar char="•"/>
            </a:pPr>
            <a:endParaRPr lang="en-US" sz="2800">
              <a:solidFill>
                <a:srgbClr val="222222"/>
              </a:solidFill>
              <a:latin typeface="Arial"/>
              <a:cs typeface="Arial"/>
            </a:endParaRPr>
          </a:p>
          <a:p>
            <a:pPr marL="457200" indent="-457200" algn="just">
              <a:buFont typeface="Arial"/>
              <a:buChar char="•"/>
            </a:pPr>
            <a:r>
              <a:rPr lang="en-US" sz="2800" err="1">
                <a:solidFill>
                  <a:srgbClr val="222222"/>
                </a:solidFill>
                <a:latin typeface="Arial"/>
                <a:cs typeface="Arial"/>
              </a:rPr>
              <a:t>Escrito</a:t>
            </a:r>
            <a:r>
              <a:rPr lang="en-US" sz="2800">
                <a:solidFill>
                  <a:srgbClr val="222222"/>
                </a:solidFill>
                <a:latin typeface="Arial"/>
                <a:cs typeface="Arial"/>
              </a:rPr>
              <a:t> para CUDA </a:t>
            </a:r>
            <a:r>
              <a:rPr lang="en-US" sz="2800" err="1">
                <a:solidFill>
                  <a:srgbClr val="222222"/>
                </a:solidFill>
                <a:latin typeface="Arial"/>
                <a:cs typeface="Arial"/>
              </a:rPr>
              <a:t>exclusivamente</a:t>
            </a:r>
            <a:r>
              <a:rPr lang="en-US" sz="2800">
                <a:solidFill>
                  <a:srgbClr val="222222"/>
                </a:solidFill>
                <a:latin typeface="Arial"/>
                <a:cs typeface="Arial"/>
              </a:rPr>
              <a:t>.</a:t>
            </a:r>
          </a:p>
          <a:p>
            <a:pPr marL="457200" indent="-457200">
              <a:buFont typeface="Arial"/>
              <a:buChar char="•"/>
            </a:pPr>
            <a:endParaRPr lang="en-US">
              <a:solidFill>
                <a:srgbClr val="0B0080"/>
              </a:solidFill>
              <a:latin typeface="Arial"/>
              <a:cs typeface="Arial"/>
            </a:endParaRPr>
          </a:p>
          <a:p>
            <a:pPr marL="457200" indent="-457200">
              <a:buFont typeface="Arial"/>
              <a:buChar char="•"/>
            </a:pPr>
            <a:endParaRPr lang="en-US">
              <a:solidFill>
                <a:srgbClr val="0B0080"/>
              </a:solidFill>
              <a:latin typeface="Arial"/>
              <a:cs typeface="Arial"/>
            </a:endParaRPr>
          </a:p>
          <a:p>
            <a:pPr marL="457200" indent="-457200">
              <a:buFont typeface="Arial"/>
              <a:buChar char="•"/>
            </a:pPr>
            <a:endParaRPr lang="en-US">
              <a:solidFill>
                <a:srgbClr val="0B0080"/>
              </a:solidFill>
              <a:latin typeface="Arial"/>
              <a:cs typeface="Arial"/>
            </a:endParaRPr>
          </a:p>
        </p:txBody>
      </p:sp>
      <p:pic>
        <p:nvPicPr>
          <p:cNvPr id="3" name="Picture 7" descr="Imagen que contiene objeto&#10;&#10;Descripción generada con confianza muy alta">
            <a:extLst>
              <a:ext uri="{FF2B5EF4-FFF2-40B4-BE49-F238E27FC236}">
                <a16:creationId xmlns:a16="http://schemas.microsoft.com/office/drawing/2014/main" id="{C9D0BF84-F457-4213-85FC-875E2CDBF615}"/>
              </a:ext>
            </a:extLst>
          </p:cNvPr>
          <p:cNvPicPr>
            <a:picLocks noChangeAspect="1"/>
          </p:cNvPicPr>
          <p:nvPr/>
        </p:nvPicPr>
        <p:blipFill>
          <a:blip r:embed="rId2"/>
          <a:stretch>
            <a:fillRect/>
          </a:stretch>
        </p:blipFill>
        <p:spPr>
          <a:xfrm>
            <a:off x="1414558" y="2853647"/>
            <a:ext cx="4909116" cy="6285318"/>
          </a:xfrm>
          <a:prstGeom prst="rect">
            <a:avLst/>
          </a:prstGeom>
        </p:spPr>
      </p:pic>
    </p:spTree>
    <p:extLst>
      <p:ext uri="{BB962C8B-B14F-4D97-AF65-F5344CB8AC3E}">
        <p14:creationId xmlns:p14="http://schemas.microsoft.com/office/powerpoint/2010/main" val="423514259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dirty="0">
                <a:solidFill>
                  <a:schemeClr val="accent1"/>
                </a:solidFill>
              </a:rPr>
              <a:t>3.3.4.3 </a:t>
            </a:r>
            <a:r>
              <a:rPr lang="en-US" dirty="0" err="1">
                <a:solidFill>
                  <a:schemeClr val="accent1"/>
                </a:solidFill>
              </a:rPr>
              <a:t>Prueba</a:t>
            </a:r>
            <a:r>
              <a:rPr lang="en-US" dirty="0">
                <a:solidFill>
                  <a:schemeClr val="accent1"/>
                </a:solidFill>
              </a:rPr>
              <a:t> </a:t>
            </a:r>
            <a:r>
              <a:rPr lang="en-US" dirty="0" err="1">
                <a:solidFill>
                  <a:schemeClr val="accent1"/>
                </a:solidFill>
              </a:rPr>
              <a:t>específica</a:t>
            </a:r>
            <a:r>
              <a:rPr lang="en-US" dirty="0">
                <a:solidFill>
                  <a:schemeClr val="accent1"/>
                </a:solidFill>
              </a:rPr>
              <a:t> OpenCL</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3FA12902-48C1-4534-9095-0B47FAB215A3}"/>
              </a:ext>
            </a:extLst>
          </p:cNvPr>
          <p:cNvSpPr txBox="1"/>
          <p:nvPr/>
        </p:nvSpPr>
        <p:spPr>
          <a:xfrm>
            <a:off x="7162871" y="3990819"/>
            <a:ext cx="9026446" cy="42165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err="1">
                <a:solidFill>
                  <a:srgbClr val="222222"/>
                </a:solidFill>
                <a:latin typeface="Arial"/>
                <a:cs typeface="Arial"/>
              </a:rPr>
              <a:t>Empleamos</a:t>
            </a:r>
            <a:r>
              <a:rPr lang="en-US" sz="2800">
                <a:solidFill>
                  <a:srgbClr val="222222"/>
                </a:solidFill>
                <a:latin typeface="Arial"/>
                <a:cs typeface="Arial"/>
              </a:rPr>
              <a:t> el software </a:t>
            </a:r>
            <a:r>
              <a:rPr lang="en-US" sz="2800" err="1">
                <a:solidFill>
                  <a:srgbClr val="222222"/>
                </a:solidFill>
                <a:latin typeface="Arial"/>
                <a:cs typeface="Arial"/>
              </a:rPr>
              <a:t>específico</a:t>
            </a:r>
            <a:r>
              <a:rPr lang="en-US" sz="2800">
                <a:solidFill>
                  <a:srgbClr val="222222"/>
                </a:solidFill>
                <a:latin typeface="Arial"/>
                <a:cs typeface="Arial"/>
              </a:rPr>
              <a:t> para OpenCL JULIA4D. Lo </a:t>
            </a:r>
            <a:r>
              <a:rPr lang="en-US" sz="2800" err="1">
                <a:solidFill>
                  <a:srgbClr val="222222"/>
                </a:solidFill>
                <a:latin typeface="Arial"/>
                <a:cs typeface="Arial"/>
              </a:rPr>
              <a:t>ejecutamos</a:t>
            </a:r>
            <a:r>
              <a:rPr lang="en-US" sz="2800">
                <a:solidFill>
                  <a:srgbClr val="222222"/>
                </a:solidFill>
                <a:latin typeface="Arial"/>
                <a:cs typeface="Arial"/>
              </a:rPr>
              <a:t> </a:t>
            </a:r>
            <a:r>
              <a:rPr lang="en-US" sz="2800" err="1">
                <a:solidFill>
                  <a:srgbClr val="222222"/>
                </a:solidFill>
                <a:latin typeface="Arial"/>
                <a:cs typeface="Arial"/>
              </a:rPr>
              <a:t>desde</a:t>
            </a:r>
            <a:r>
              <a:rPr lang="en-US" sz="2800">
                <a:solidFill>
                  <a:srgbClr val="222222"/>
                </a:solidFill>
                <a:latin typeface="Arial"/>
                <a:cs typeface="Arial"/>
              </a:rPr>
              <a:t> la </a:t>
            </a:r>
            <a:r>
              <a:rPr lang="en-US" sz="2800" err="1">
                <a:solidFill>
                  <a:srgbClr val="222222"/>
                </a:solidFill>
                <a:latin typeface="Arial"/>
                <a:cs typeface="Arial"/>
              </a:rPr>
              <a:t>utilidad</a:t>
            </a:r>
            <a:r>
              <a:rPr lang="en-US" sz="2800">
                <a:solidFill>
                  <a:srgbClr val="222222"/>
                </a:solidFill>
                <a:latin typeface="Arial"/>
                <a:cs typeface="Arial"/>
              </a:rPr>
              <a:t> GPUCAPS, que </a:t>
            </a:r>
            <a:r>
              <a:rPr lang="en-US" sz="2800" err="1">
                <a:solidFill>
                  <a:srgbClr val="222222"/>
                </a:solidFill>
                <a:latin typeface="Arial"/>
                <a:cs typeface="Arial"/>
              </a:rPr>
              <a:t>además</a:t>
            </a:r>
            <a:r>
              <a:rPr lang="en-US" sz="2800">
                <a:solidFill>
                  <a:srgbClr val="222222"/>
                </a:solidFill>
                <a:latin typeface="Arial"/>
                <a:cs typeface="Arial"/>
              </a:rPr>
              <a:t> </a:t>
            </a:r>
            <a:r>
              <a:rPr lang="en-US" sz="2800" err="1">
                <a:solidFill>
                  <a:srgbClr val="222222"/>
                </a:solidFill>
                <a:latin typeface="Arial"/>
                <a:cs typeface="Arial"/>
              </a:rPr>
              <a:t>nos</a:t>
            </a:r>
            <a:r>
              <a:rPr lang="en-US" sz="2800">
                <a:solidFill>
                  <a:srgbClr val="222222"/>
                </a:solidFill>
                <a:latin typeface="Arial"/>
                <a:cs typeface="Arial"/>
              </a:rPr>
              <a:t> </a:t>
            </a:r>
            <a:r>
              <a:rPr lang="en-US" sz="2800" err="1">
                <a:solidFill>
                  <a:srgbClr val="222222"/>
                </a:solidFill>
                <a:latin typeface="Arial"/>
                <a:cs typeface="Arial"/>
              </a:rPr>
              <a:t>informará</a:t>
            </a:r>
            <a:r>
              <a:rPr lang="en-US" sz="2800">
                <a:solidFill>
                  <a:srgbClr val="222222"/>
                </a:solidFill>
                <a:latin typeface="Arial"/>
                <a:cs typeface="Arial"/>
              </a:rPr>
              <a:t> </a:t>
            </a:r>
            <a:r>
              <a:rPr lang="en-US" sz="2800" err="1">
                <a:solidFill>
                  <a:srgbClr val="222222"/>
                </a:solidFill>
                <a:latin typeface="Arial"/>
                <a:cs typeface="Arial"/>
              </a:rPr>
              <a:t>si</a:t>
            </a:r>
            <a:r>
              <a:rPr lang="en-US" sz="2800">
                <a:solidFill>
                  <a:srgbClr val="222222"/>
                </a:solidFill>
                <a:latin typeface="Arial"/>
                <a:cs typeface="Arial"/>
              </a:rPr>
              <a:t> </a:t>
            </a:r>
            <a:r>
              <a:rPr lang="en-US" sz="2800" err="1">
                <a:solidFill>
                  <a:srgbClr val="222222"/>
                </a:solidFill>
                <a:latin typeface="Arial"/>
                <a:cs typeface="Arial"/>
              </a:rPr>
              <a:t>estamos</a:t>
            </a:r>
            <a:r>
              <a:rPr lang="en-US" sz="2800">
                <a:solidFill>
                  <a:srgbClr val="222222"/>
                </a:solidFill>
                <a:latin typeface="Arial"/>
                <a:cs typeface="Arial"/>
              </a:rPr>
              <a:t> </a:t>
            </a:r>
            <a:r>
              <a:rPr lang="en-US" sz="2800" err="1">
                <a:solidFill>
                  <a:srgbClr val="222222"/>
                </a:solidFill>
                <a:latin typeface="Arial"/>
                <a:cs typeface="Arial"/>
              </a:rPr>
              <a:t>usando</a:t>
            </a:r>
            <a:r>
              <a:rPr lang="en-US" sz="2800">
                <a:solidFill>
                  <a:srgbClr val="222222"/>
                </a:solidFill>
                <a:latin typeface="Arial"/>
                <a:cs typeface="Arial"/>
              </a:rPr>
              <a:t> OpenCL.</a:t>
            </a:r>
            <a:endParaRPr lang="es-ES"/>
          </a:p>
          <a:p>
            <a:pPr marL="457200" indent="-457200" algn="just">
              <a:buFont typeface="Arial"/>
              <a:buChar char="•"/>
            </a:pPr>
            <a:endParaRPr lang="en-US" sz="2800">
              <a:solidFill>
                <a:srgbClr val="222222"/>
              </a:solidFill>
              <a:latin typeface="Arial"/>
              <a:cs typeface="Arial"/>
            </a:endParaRPr>
          </a:p>
          <a:p>
            <a:pPr marL="457200" indent="-457200" algn="just">
              <a:buFont typeface="Arial"/>
              <a:buChar char="•"/>
            </a:pPr>
            <a:r>
              <a:rPr lang="en-US">
                <a:latin typeface="Arial"/>
                <a:cs typeface="Arial"/>
              </a:rPr>
              <a:t>Se </a:t>
            </a:r>
            <a:r>
              <a:rPr lang="en-US" err="1">
                <a:latin typeface="Arial"/>
                <a:cs typeface="Arial"/>
              </a:rPr>
              <a:t>basa</a:t>
            </a:r>
            <a:r>
              <a:rPr lang="en-US">
                <a:latin typeface="Arial"/>
                <a:cs typeface="Arial"/>
              </a:rPr>
              <a:t> en </a:t>
            </a:r>
            <a:r>
              <a:rPr lang="en-US" err="1">
                <a:latin typeface="Arial"/>
                <a:cs typeface="Arial"/>
              </a:rPr>
              <a:t>generadores</a:t>
            </a:r>
            <a:r>
              <a:rPr lang="en-US">
                <a:latin typeface="Arial"/>
                <a:cs typeface="Arial"/>
              </a:rPr>
              <a:t> a </a:t>
            </a:r>
            <a:r>
              <a:rPr lang="en-US" err="1">
                <a:latin typeface="Arial"/>
                <a:cs typeface="Arial"/>
              </a:rPr>
              <a:t>tiempo</a:t>
            </a:r>
            <a:r>
              <a:rPr lang="en-US">
                <a:latin typeface="Arial"/>
                <a:cs typeface="Arial"/>
              </a:rPr>
              <a:t> real de </a:t>
            </a:r>
            <a:r>
              <a:rPr lang="en-US" err="1">
                <a:latin typeface="Arial"/>
                <a:cs typeface="Arial"/>
              </a:rPr>
              <a:t>fractales</a:t>
            </a:r>
            <a:r>
              <a:rPr lang="en-US">
                <a:latin typeface="Arial"/>
                <a:cs typeface="Arial"/>
              </a:rPr>
              <a:t> </a:t>
            </a:r>
            <a:r>
              <a:rPr lang="en-US" err="1">
                <a:latin typeface="Arial"/>
                <a:cs typeface="Arial"/>
              </a:rPr>
              <a:t>basados</a:t>
            </a:r>
            <a:r>
              <a:rPr lang="en-US">
                <a:latin typeface="Arial"/>
                <a:cs typeface="Arial"/>
              </a:rPr>
              <a:t> en </a:t>
            </a:r>
            <a:r>
              <a:rPr lang="en-US" err="1">
                <a:latin typeface="Arial"/>
                <a:cs typeface="Arial"/>
              </a:rPr>
              <a:t>cuaterniones</a:t>
            </a:r>
            <a:r>
              <a:rPr lang="en-US">
                <a:latin typeface="Arial"/>
                <a:cs typeface="Arial"/>
              </a:rPr>
              <a:t> paraWin32. </a:t>
            </a:r>
            <a:r>
              <a:rPr lang="en-US" err="1">
                <a:latin typeface="Arial"/>
                <a:cs typeface="Arial"/>
              </a:rPr>
              <a:t>Escrito</a:t>
            </a:r>
            <a:r>
              <a:rPr lang="en-US">
                <a:latin typeface="Arial"/>
                <a:cs typeface="Arial"/>
              </a:rPr>
              <a:t> en C++, </a:t>
            </a:r>
            <a:r>
              <a:rPr lang="en-US" err="1">
                <a:latin typeface="Arial"/>
                <a:cs typeface="Arial"/>
              </a:rPr>
              <a:t>usa</a:t>
            </a:r>
            <a:r>
              <a:rPr lang="en-US">
                <a:latin typeface="Arial"/>
                <a:cs typeface="Arial"/>
              </a:rPr>
              <a:t> la Microsoft DirectX 9 API para </a:t>
            </a:r>
            <a:r>
              <a:rPr lang="en-US" err="1">
                <a:latin typeface="Arial"/>
                <a:cs typeface="Arial"/>
              </a:rPr>
              <a:t>mostrar</a:t>
            </a:r>
            <a:r>
              <a:rPr lang="en-US">
                <a:latin typeface="Arial"/>
                <a:cs typeface="Arial"/>
              </a:rPr>
              <a:t> </a:t>
            </a:r>
            <a:r>
              <a:rPr lang="en-US" err="1">
                <a:latin typeface="Arial"/>
                <a:cs typeface="Arial"/>
              </a:rPr>
              <a:t>gráficos</a:t>
            </a:r>
            <a:r>
              <a:rPr lang="en-US">
                <a:latin typeface="Arial"/>
                <a:cs typeface="Arial"/>
              </a:rPr>
              <a:t>.</a:t>
            </a:r>
            <a:endParaRPr lang="en-US">
              <a:solidFill>
                <a:srgbClr val="3F3F3F"/>
              </a:solidFill>
              <a:latin typeface="Arial"/>
              <a:cs typeface="Arial"/>
            </a:endParaRPr>
          </a:p>
        </p:txBody>
      </p:sp>
      <p:pic>
        <p:nvPicPr>
          <p:cNvPr id="3" name="Picture 7" descr="Imagen que contiene captura de pantalla&#10;&#10;Descripción generada con confianza muy alta">
            <a:extLst>
              <a:ext uri="{FF2B5EF4-FFF2-40B4-BE49-F238E27FC236}">
                <a16:creationId xmlns:a16="http://schemas.microsoft.com/office/drawing/2014/main" id="{7341EE67-B047-4C5E-B808-E8B1373A54FA}"/>
              </a:ext>
            </a:extLst>
          </p:cNvPr>
          <p:cNvPicPr>
            <a:picLocks noChangeAspect="1"/>
          </p:cNvPicPr>
          <p:nvPr/>
        </p:nvPicPr>
        <p:blipFill>
          <a:blip r:embed="rId2"/>
          <a:stretch>
            <a:fillRect/>
          </a:stretch>
        </p:blipFill>
        <p:spPr>
          <a:xfrm>
            <a:off x="1082571" y="2421043"/>
            <a:ext cx="5198001" cy="7353140"/>
          </a:xfrm>
          <a:prstGeom prst="rect">
            <a:avLst/>
          </a:prstGeom>
        </p:spPr>
      </p:pic>
    </p:spTree>
    <p:extLst>
      <p:ext uri="{BB962C8B-B14F-4D97-AF65-F5344CB8AC3E}">
        <p14:creationId xmlns:p14="http://schemas.microsoft.com/office/powerpoint/2010/main" val="313465537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4.1 </a:t>
            </a:r>
            <a:r>
              <a:rPr lang="en-US" err="1">
                <a:solidFill>
                  <a:schemeClr val="accent1"/>
                </a:solidFill>
              </a:rPr>
              <a:t>Documentación</a:t>
            </a:r>
            <a:r>
              <a:rPr lang="en-US">
                <a:solidFill>
                  <a:schemeClr val="accent1"/>
                </a:solidFill>
              </a:rPr>
              <a:t> de </a:t>
            </a:r>
            <a:r>
              <a:rPr lang="en-US" err="1">
                <a:solidFill>
                  <a:schemeClr val="accent1"/>
                </a:solidFill>
              </a:rPr>
              <a:t>diseño</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9400AC5C-7584-4D13-BCB8-B886266C4140}"/>
              </a:ext>
            </a:extLst>
          </p:cNvPr>
          <p:cNvSpPr txBox="1"/>
          <p:nvPr/>
        </p:nvSpPr>
        <p:spPr>
          <a:xfrm>
            <a:off x="6460626" y="2898369"/>
            <a:ext cx="967992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a:t>El </a:t>
            </a:r>
            <a:r>
              <a:rPr lang="en-US" sz="2800" err="1"/>
              <a:t>prototipo</a:t>
            </a:r>
            <a:r>
              <a:rPr lang="en-US" sz="2800"/>
              <a:t> </a:t>
            </a:r>
            <a:r>
              <a:rPr lang="en-US" sz="2800" err="1"/>
              <a:t>consistirá</a:t>
            </a:r>
            <a:r>
              <a:rPr lang="en-US" sz="2800"/>
              <a:t> en un </a:t>
            </a:r>
            <a:r>
              <a:rPr lang="en-US" sz="2800" err="1"/>
              <a:t>ordenador</a:t>
            </a:r>
            <a:r>
              <a:rPr lang="en-US" sz="2800"/>
              <a:t> </a:t>
            </a:r>
            <a:r>
              <a:rPr lang="en-US" sz="2800" err="1"/>
              <a:t>portátil</a:t>
            </a:r>
            <a:r>
              <a:rPr lang="en-US" sz="2800"/>
              <a:t>, </a:t>
            </a:r>
            <a:r>
              <a:rPr lang="en-US" sz="2800" err="1"/>
              <a:t>equipado</a:t>
            </a:r>
            <a:r>
              <a:rPr lang="en-US" sz="2800"/>
              <a:t> con </a:t>
            </a:r>
            <a:r>
              <a:rPr lang="en-US" sz="2800" err="1"/>
              <a:t>tarjetas</a:t>
            </a:r>
            <a:r>
              <a:rPr lang="en-US" sz="2800"/>
              <a:t> </a:t>
            </a:r>
            <a:r>
              <a:rPr lang="en-US" sz="2800" err="1"/>
              <a:t>gráfica</a:t>
            </a:r>
            <a:r>
              <a:rPr lang="en-US" sz="2800"/>
              <a:t> y </a:t>
            </a:r>
            <a:r>
              <a:rPr lang="en-US" sz="2800" err="1"/>
              <a:t>procesador</a:t>
            </a:r>
            <a:r>
              <a:rPr lang="en-US" sz="2800"/>
              <a:t> </a:t>
            </a:r>
            <a:r>
              <a:rPr lang="en-US" sz="2800" err="1"/>
              <a:t>capaz</a:t>
            </a:r>
            <a:r>
              <a:rPr lang="en-US" sz="2800"/>
              <a:t> de </a:t>
            </a:r>
            <a:r>
              <a:rPr lang="en-US" sz="2800" err="1"/>
              <a:t>ejecutar</a:t>
            </a:r>
            <a:r>
              <a:rPr lang="en-US" sz="2800"/>
              <a:t> OpenCL para </a:t>
            </a:r>
            <a:r>
              <a:rPr lang="en-US" sz="2800" err="1"/>
              <a:t>cálculos</a:t>
            </a:r>
            <a:r>
              <a:rPr lang="en-US" sz="2800"/>
              <a:t> </a:t>
            </a:r>
            <a:r>
              <a:rPr lang="en-US" sz="2800" err="1"/>
              <a:t>científicos</a:t>
            </a:r>
            <a:r>
              <a:rPr lang="en-US" sz="2800"/>
              <a:t>.</a:t>
            </a:r>
            <a:endParaRPr lang="es-ES" sz="2800"/>
          </a:p>
          <a:p>
            <a:pPr algn="just"/>
            <a:endParaRPr lang="en-US" sz="2800"/>
          </a:p>
          <a:p>
            <a:pPr marL="457200" indent="-457200" algn="just">
              <a:buFont typeface="Arial"/>
              <a:buChar char="•"/>
            </a:pPr>
            <a:r>
              <a:rPr lang="en-US" sz="2800"/>
              <a:t>Ambos </a:t>
            </a:r>
            <a:r>
              <a:rPr lang="en-US" sz="2800" err="1"/>
              <a:t>contarán</a:t>
            </a:r>
            <a:r>
              <a:rPr lang="en-US" sz="2800"/>
              <a:t> </a:t>
            </a:r>
            <a:r>
              <a:rPr lang="en-US" sz="2800" err="1"/>
              <a:t>además</a:t>
            </a:r>
            <a:r>
              <a:rPr lang="en-US" sz="2800"/>
              <a:t> con el software </a:t>
            </a:r>
            <a:r>
              <a:rPr lang="en-US" sz="2800" err="1"/>
              <a:t>necesario</a:t>
            </a:r>
            <a:r>
              <a:rPr lang="en-US" sz="2800"/>
              <a:t> para </a:t>
            </a:r>
            <a:r>
              <a:rPr lang="en-US" sz="2800" err="1"/>
              <a:t>poder</a:t>
            </a:r>
            <a:r>
              <a:rPr lang="en-US" sz="2800"/>
              <a:t> </a:t>
            </a:r>
            <a:r>
              <a:rPr lang="en-US" sz="2800" err="1"/>
              <a:t>realizar</a:t>
            </a:r>
            <a:r>
              <a:rPr lang="en-US" sz="2800"/>
              <a:t> las </a:t>
            </a:r>
            <a:r>
              <a:rPr lang="en-US" sz="2800" err="1"/>
              <a:t>pruebas</a:t>
            </a:r>
            <a:r>
              <a:rPr lang="en-US" sz="2800"/>
              <a:t> </a:t>
            </a:r>
            <a:r>
              <a:rPr lang="en-US" sz="2800" err="1"/>
              <a:t>pertinentes</a:t>
            </a:r>
            <a:r>
              <a:rPr lang="en-US" sz="2800"/>
              <a:t> para </a:t>
            </a:r>
            <a:r>
              <a:rPr lang="en-US" sz="2800" err="1"/>
              <a:t>poder</a:t>
            </a:r>
            <a:r>
              <a:rPr lang="en-US" sz="2800"/>
              <a:t> </a:t>
            </a:r>
            <a:r>
              <a:rPr lang="en-US" sz="2800" err="1"/>
              <a:t>comprobar</a:t>
            </a:r>
            <a:r>
              <a:rPr lang="en-US" sz="2800"/>
              <a:t> </a:t>
            </a:r>
            <a:r>
              <a:rPr lang="en-US" sz="2800" err="1"/>
              <a:t>cuál</a:t>
            </a:r>
            <a:r>
              <a:rPr lang="en-US" sz="2800"/>
              <a:t> de las dos </a:t>
            </a:r>
            <a:r>
              <a:rPr lang="en-US" sz="2800" err="1"/>
              <a:t>tecnologías</a:t>
            </a:r>
            <a:r>
              <a:rPr lang="en-US" sz="2800"/>
              <a:t> </a:t>
            </a:r>
            <a:r>
              <a:rPr lang="en-US" sz="2800" err="1"/>
              <a:t>podría</a:t>
            </a:r>
            <a:r>
              <a:rPr lang="en-US" sz="2800"/>
              <a:t> </a:t>
            </a:r>
            <a:r>
              <a:rPr lang="en-US" sz="2800" err="1"/>
              <a:t>considerarse</a:t>
            </a:r>
            <a:r>
              <a:rPr lang="en-US" sz="2800"/>
              <a:t> </a:t>
            </a:r>
            <a:r>
              <a:rPr lang="en-US" sz="2800" err="1"/>
              <a:t>más</a:t>
            </a:r>
            <a:r>
              <a:rPr lang="en-US" sz="2800"/>
              <a:t> </a:t>
            </a:r>
            <a:r>
              <a:rPr lang="en-US" sz="2800" err="1"/>
              <a:t>eficiente</a:t>
            </a:r>
            <a:r>
              <a:rPr lang="en-US" sz="2800"/>
              <a:t> o </a:t>
            </a:r>
            <a:r>
              <a:rPr lang="en-US" sz="2800" err="1"/>
              <a:t>competitiva</a:t>
            </a:r>
            <a:r>
              <a:rPr lang="en-US" sz="2800"/>
              <a:t>, </a:t>
            </a:r>
            <a:r>
              <a:rPr lang="en-US" sz="2800" err="1"/>
              <a:t>según</a:t>
            </a:r>
            <a:r>
              <a:rPr lang="en-US" sz="2800"/>
              <a:t> </a:t>
            </a:r>
            <a:r>
              <a:rPr lang="en-US" sz="2800" err="1"/>
              <a:t>varios</a:t>
            </a:r>
            <a:r>
              <a:rPr lang="en-US" sz="2800"/>
              <a:t> </a:t>
            </a:r>
            <a:r>
              <a:rPr lang="en-US" sz="2800" err="1"/>
              <a:t>criterios</a:t>
            </a:r>
            <a:r>
              <a:rPr lang="en-US" sz="2800"/>
              <a:t>, en dos </a:t>
            </a:r>
            <a:r>
              <a:rPr lang="en-US" sz="2800" err="1"/>
              <a:t>equipos</a:t>
            </a:r>
            <a:r>
              <a:rPr lang="en-US" sz="2800"/>
              <a:t> con un </a:t>
            </a:r>
            <a:r>
              <a:rPr lang="en-US" sz="2800" err="1"/>
              <a:t>nivel</a:t>
            </a:r>
            <a:r>
              <a:rPr lang="en-US" sz="2800"/>
              <a:t> de hardware </a:t>
            </a:r>
            <a:r>
              <a:rPr lang="en-US" sz="2800" err="1"/>
              <a:t>gráfico</a:t>
            </a:r>
            <a:r>
              <a:rPr lang="en-US" sz="2800"/>
              <a:t> similar (de </a:t>
            </a:r>
            <a:r>
              <a:rPr lang="en-US" sz="2800" err="1"/>
              <a:t>igual</a:t>
            </a:r>
            <a:r>
              <a:rPr lang="en-US" sz="2800"/>
              <a:t> </a:t>
            </a:r>
            <a:r>
              <a:rPr lang="en-US" sz="2800" err="1"/>
              <a:t>gama</a:t>
            </a:r>
            <a:r>
              <a:rPr lang="en-US" sz="2800"/>
              <a:t>).</a:t>
            </a:r>
          </a:p>
          <a:p>
            <a:pPr algn="just"/>
            <a:endParaRPr lang="en-US" sz="2800"/>
          </a:p>
          <a:p>
            <a:pPr marL="457200" indent="-457200" algn="just">
              <a:buFont typeface="Arial"/>
              <a:buChar char="•"/>
            </a:pPr>
            <a:r>
              <a:rPr lang="en-US" sz="2800"/>
              <a:t>El </a:t>
            </a:r>
            <a:r>
              <a:rPr lang="en-US" sz="2800" err="1"/>
              <a:t>prototipo</a:t>
            </a:r>
            <a:r>
              <a:rPr lang="en-US" sz="2800"/>
              <a:t> no </a:t>
            </a:r>
            <a:r>
              <a:rPr lang="en-US" sz="2800" err="1"/>
              <a:t>podrá</a:t>
            </a:r>
            <a:r>
              <a:rPr lang="en-US" sz="2800"/>
              <a:t> ser </a:t>
            </a:r>
            <a:r>
              <a:rPr lang="en-US" sz="2800" err="1"/>
              <a:t>mostrado</a:t>
            </a:r>
            <a:r>
              <a:rPr lang="en-US" sz="2800"/>
              <a:t> en </a:t>
            </a:r>
            <a:r>
              <a:rPr lang="en-US" sz="2800" err="1"/>
              <a:t>máquinas</a:t>
            </a:r>
            <a:r>
              <a:rPr lang="en-US" sz="2800"/>
              <a:t> en </a:t>
            </a:r>
            <a:r>
              <a:rPr lang="en-US" sz="2800" err="1"/>
              <a:t>caso</a:t>
            </a:r>
            <a:r>
              <a:rPr lang="en-US" sz="2800"/>
              <a:t> de </a:t>
            </a:r>
            <a:r>
              <a:rPr lang="en-US" sz="2800" err="1"/>
              <a:t>carecer</a:t>
            </a:r>
            <a:r>
              <a:rPr lang="en-US" sz="2800"/>
              <a:t> de las </a:t>
            </a:r>
            <a:r>
              <a:rPr lang="en-US" sz="2800" err="1"/>
              <a:t>instrucciones</a:t>
            </a:r>
            <a:r>
              <a:rPr lang="en-US" sz="2800"/>
              <a:t> </a:t>
            </a:r>
            <a:r>
              <a:rPr lang="en-US" sz="2800" err="1"/>
              <a:t>necesarias</a:t>
            </a:r>
            <a:r>
              <a:rPr lang="en-US" sz="2800"/>
              <a:t>.</a:t>
            </a:r>
          </a:p>
        </p:txBody>
      </p:sp>
      <p:pic>
        <p:nvPicPr>
          <p:cNvPr id="2" name="Picture 7" descr="Imagen que contiene ordenador, electrónica&#10;&#10;Descripción generada con confianza muy alta">
            <a:extLst>
              <a:ext uri="{FF2B5EF4-FFF2-40B4-BE49-F238E27FC236}">
                <a16:creationId xmlns:a16="http://schemas.microsoft.com/office/drawing/2014/main" id="{44F972E1-D309-440F-BB8F-2A5D2878F49D}"/>
              </a:ext>
            </a:extLst>
          </p:cNvPr>
          <p:cNvPicPr>
            <a:picLocks noChangeAspect="1"/>
          </p:cNvPicPr>
          <p:nvPr/>
        </p:nvPicPr>
        <p:blipFill>
          <a:blip r:embed="rId2"/>
          <a:stretch>
            <a:fillRect/>
          </a:stretch>
        </p:blipFill>
        <p:spPr>
          <a:xfrm>
            <a:off x="404165" y="3328091"/>
            <a:ext cx="5472442" cy="4397548"/>
          </a:xfrm>
          <a:prstGeom prst="rect">
            <a:avLst/>
          </a:prstGeom>
        </p:spPr>
      </p:pic>
    </p:spTree>
    <p:extLst>
      <p:ext uri="{BB962C8B-B14F-4D97-AF65-F5344CB8AC3E}">
        <p14:creationId xmlns:p14="http://schemas.microsoft.com/office/powerpoint/2010/main" val="178698604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90452" y="353765"/>
            <a:ext cx="13681520" cy="987125"/>
          </a:xfrm>
        </p:spPr>
        <p:txBody>
          <a:bodyPr/>
          <a:lstStyle/>
          <a:p>
            <a:r>
              <a:rPr lang="en-US">
                <a:solidFill>
                  <a:schemeClr val="accent1"/>
                </a:solidFill>
              </a:rPr>
              <a:t>4.2 </a:t>
            </a:r>
            <a:r>
              <a:rPr lang="en-US" err="1">
                <a:solidFill>
                  <a:schemeClr val="accent1"/>
                </a:solidFill>
              </a:rPr>
              <a:t>Documentación</a:t>
            </a:r>
            <a:r>
              <a:rPr lang="en-US">
                <a:solidFill>
                  <a:schemeClr val="accent1"/>
                </a:solidFill>
              </a:rPr>
              <a:t> de </a:t>
            </a:r>
            <a:r>
              <a:rPr lang="en-US" err="1">
                <a:solidFill>
                  <a:schemeClr val="accent1"/>
                </a:solidFill>
              </a:rPr>
              <a:t>construcción</a:t>
            </a:r>
            <a:endParaRPr lang="es-E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Picture 7" descr="Imagen que contiene captura de pantalla&#10;&#10;Descripción generada con confianza muy alta">
            <a:extLst>
              <a:ext uri="{FF2B5EF4-FFF2-40B4-BE49-F238E27FC236}">
                <a16:creationId xmlns:a16="http://schemas.microsoft.com/office/drawing/2014/main" id="{A12D4CD5-BA4A-46FF-84C2-D3B038EEF1B6}"/>
              </a:ext>
            </a:extLst>
          </p:cNvPr>
          <p:cNvPicPr>
            <a:picLocks noChangeAspect="1"/>
          </p:cNvPicPr>
          <p:nvPr/>
        </p:nvPicPr>
        <p:blipFill>
          <a:blip r:embed="rId2"/>
          <a:stretch>
            <a:fillRect/>
          </a:stretch>
        </p:blipFill>
        <p:spPr>
          <a:xfrm>
            <a:off x="3823218" y="2759394"/>
            <a:ext cx="10426571" cy="6275522"/>
          </a:xfrm>
          <a:prstGeom prst="rect">
            <a:avLst/>
          </a:prstGeom>
        </p:spPr>
      </p:pic>
    </p:spTree>
    <p:extLst>
      <p:ext uri="{BB962C8B-B14F-4D97-AF65-F5344CB8AC3E}">
        <p14:creationId xmlns:p14="http://schemas.microsoft.com/office/powerpoint/2010/main" val="201692643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5.Comparación de las </a:t>
            </a:r>
            <a:r>
              <a:rPr lang="en-US" err="1">
                <a:solidFill>
                  <a:schemeClr val="accent1"/>
                </a:solidFill>
              </a:rPr>
              <a:t>implementaciones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9400AC5C-7584-4D13-BCB8-B886266C4140}"/>
              </a:ext>
            </a:extLst>
          </p:cNvPr>
          <p:cNvSpPr txBox="1"/>
          <p:nvPr/>
        </p:nvSpPr>
        <p:spPr>
          <a:xfrm>
            <a:off x="6864917" y="3488862"/>
            <a:ext cx="973504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a:t>En </a:t>
            </a:r>
            <a:r>
              <a:rPr lang="en-US" sz="2800" err="1"/>
              <a:t>este</a:t>
            </a:r>
            <a:r>
              <a:rPr lang="en-US" sz="2800"/>
              <a:t> </a:t>
            </a:r>
            <a:r>
              <a:rPr lang="en-US" sz="2800" err="1"/>
              <a:t>apartado</a:t>
            </a:r>
            <a:r>
              <a:rPr lang="en-US" sz="2800"/>
              <a:t>, </a:t>
            </a:r>
            <a:r>
              <a:rPr lang="en-US" sz="2800" err="1"/>
              <a:t>estableceremos</a:t>
            </a:r>
            <a:r>
              <a:rPr lang="en-US" sz="2800"/>
              <a:t> </a:t>
            </a:r>
            <a:r>
              <a:rPr lang="en-US" sz="2800" err="1"/>
              <a:t>valores</a:t>
            </a:r>
            <a:r>
              <a:rPr lang="en-US" sz="2800"/>
              <a:t> a los </a:t>
            </a:r>
            <a:r>
              <a:rPr lang="en-US" sz="2800" err="1"/>
              <a:t>criterios</a:t>
            </a:r>
            <a:r>
              <a:rPr lang="en-US" sz="2800"/>
              <a:t> de </a:t>
            </a:r>
            <a:r>
              <a:rPr lang="en-US" sz="2800" err="1"/>
              <a:t>comparación</a:t>
            </a:r>
            <a:r>
              <a:rPr lang="en-US" sz="2800"/>
              <a:t> </a:t>
            </a:r>
            <a:r>
              <a:rPr lang="en-US" sz="2800" err="1"/>
              <a:t>definidos</a:t>
            </a:r>
            <a:r>
              <a:rPr lang="en-US" sz="2800"/>
              <a:t> en el </a:t>
            </a:r>
            <a:r>
              <a:rPr lang="en-US" sz="2800" err="1"/>
              <a:t>apartado</a:t>
            </a:r>
            <a:r>
              <a:rPr lang="en-US" sz="2800"/>
              <a:t> 3 </a:t>
            </a:r>
            <a:r>
              <a:rPr lang="en-US" sz="2800" err="1"/>
              <a:t>sobre</a:t>
            </a:r>
            <a:r>
              <a:rPr lang="en-US" sz="2800"/>
              <a:t> la </a:t>
            </a:r>
            <a:r>
              <a:rPr lang="en-US" sz="2800" err="1"/>
              <a:t>implementación</a:t>
            </a:r>
            <a:r>
              <a:rPr lang="en-US" sz="2800"/>
              <a:t> de </a:t>
            </a:r>
            <a:r>
              <a:rPr lang="en-US" sz="2800" err="1"/>
              <a:t>cada</a:t>
            </a:r>
            <a:r>
              <a:rPr lang="en-US" sz="2800"/>
              <a:t> </a:t>
            </a:r>
            <a:r>
              <a:rPr lang="en-US" sz="2800" err="1"/>
              <a:t>uno</a:t>
            </a:r>
            <a:r>
              <a:rPr lang="en-US" sz="2800"/>
              <a:t> de los </a:t>
            </a:r>
            <a:r>
              <a:rPr lang="en-US" sz="2800" err="1"/>
              <a:t>prototipos</a:t>
            </a:r>
            <a:r>
              <a:rPr lang="en-US" sz="2800"/>
              <a:t>. </a:t>
            </a:r>
            <a:endParaRPr lang="es-ES"/>
          </a:p>
          <a:p>
            <a:pPr marL="457200" indent="-457200" algn="just">
              <a:buFont typeface="Arial"/>
              <a:buChar char="•"/>
            </a:pPr>
            <a:endParaRPr lang="en-US" sz="2800"/>
          </a:p>
          <a:p>
            <a:pPr marL="457200" indent="-457200" algn="just">
              <a:buFont typeface="Arial"/>
              <a:buChar char="•"/>
            </a:pPr>
            <a:r>
              <a:rPr lang="en-US" sz="2800"/>
              <a:t>Las </a:t>
            </a:r>
            <a:r>
              <a:rPr lang="en-US" sz="2800" err="1"/>
              <a:t>pruebas</a:t>
            </a:r>
            <a:r>
              <a:rPr lang="en-US" sz="2800"/>
              <a:t> </a:t>
            </a:r>
            <a:r>
              <a:rPr lang="en-US" sz="2800" err="1"/>
              <a:t>serán</a:t>
            </a:r>
            <a:r>
              <a:rPr lang="en-US" sz="2800"/>
              <a:t> </a:t>
            </a:r>
            <a:r>
              <a:rPr lang="en-US" sz="2800" err="1"/>
              <a:t>ejecutadas</a:t>
            </a:r>
            <a:r>
              <a:rPr lang="en-US" sz="2800"/>
              <a:t> y sus </a:t>
            </a:r>
            <a:r>
              <a:rPr lang="en-US" sz="2800" err="1"/>
              <a:t>resultados</a:t>
            </a:r>
            <a:r>
              <a:rPr lang="en-US" sz="2800"/>
              <a:t> </a:t>
            </a:r>
            <a:r>
              <a:rPr lang="en-US" sz="2800" err="1"/>
              <a:t>mostrados</a:t>
            </a:r>
            <a:r>
              <a:rPr lang="en-US" sz="2800"/>
              <a:t>.</a:t>
            </a:r>
          </a:p>
          <a:p>
            <a:pPr algn="just"/>
            <a:endParaRPr lang="en-US" sz="2800"/>
          </a:p>
          <a:p>
            <a:pPr marL="457200" indent="-457200" algn="just">
              <a:buFont typeface="Arial"/>
              <a:buChar char="•"/>
            </a:pPr>
            <a:r>
              <a:rPr lang="en-US" sz="2800"/>
              <a:t>A no ser que se </a:t>
            </a:r>
            <a:r>
              <a:rPr lang="en-US" sz="2800" err="1"/>
              <a:t>especifique</a:t>
            </a:r>
            <a:r>
              <a:rPr lang="en-US" sz="2800"/>
              <a:t> lo </a:t>
            </a:r>
            <a:r>
              <a:rPr lang="en-US" sz="2800" err="1"/>
              <a:t>contrario</a:t>
            </a:r>
            <a:r>
              <a:rPr lang="en-US" sz="2800"/>
              <a:t>, contra mayor sea el </a:t>
            </a:r>
            <a:r>
              <a:rPr lang="en-US" sz="2800" err="1"/>
              <a:t>resultado</a:t>
            </a:r>
            <a:r>
              <a:rPr lang="en-US" sz="2800"/>
              <a:t>, </a:t>
            </a:r>
            <a:r>
              <a:rPr lang="en-US" sz="2800" err="1"/>
              <a:t>mejor</a:t>
            </a:r>
            <a:r>
              <a:rPr lang="en-US" sz="2800"/>
              <a:t>.</a:t>
            </a:r>
            <a:endParaRPr lang="en-US"/>
          </a:p>
        </p:txBody>
      </p:sp>
      <p:pic>
        <p:nvPicPr>
          <p:cNvPr id="5" name="Picture 7">
            <a:extLst>
              <a:ext uri="{FF2B5EF4-FFF2-40B4-BE49-F238E27FC236}">
                <a16:creationId xmlns:a16="http://schemas.microsoft.com/office/drawing/2014/main" id="{C9B78D5A-023C-4265-BEA6-30C7D1D914D2}"/>
              </a:ext>
            </a:extLst>
          </p:cNvPr>
          <p:cNvPicPr>
            <a:picLocks noChangeAspect="1"/>
          </p:cNvPicPr>
          <p:nvPr/>
        </p:nvPicPr>
        <p:blipFill>
          <a:blip r:embed="rId2"/>
          <a:stretch>
            <a:fillRect/>
          </a:stretch>
        </p:blipFill>
        <p:spPr>
          <a:xfrm>
            <a:off x="1342387" y="3870856"/>
            <a:ext cx="2742480" cy="2747420"/>
          </a:xfrm>
          <a:prstGeom prst="rect">
            <a:avLst/>
          </a:prstGeom>
        </p:spPr>
      </p:pic>
    </p:spTree>
    <p:extLst>
      <p:ext uri="{BB962C8B-B14F-4D97-AF65-F5344CB8AC3E}">
        <p14:creationId xmlns:p14="http://schemas.microsoft.com/office/powerpoint/2010/main" val="409651480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5.1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Luxmark</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7" descr="Imagen que contiene interior, mesa&#10;&#10;Descripción generada con confianza muy alta">
            <a:extLst>
              <a:ext uri="{FF2B5EF4-FFF2-40B4-BE49-F238E27FC236}">
                <a16:creationId xmlns:a16="http://schemas.microsoft.com/office/drawing/2014/main" id="{5297BE4B-600A-4DD6-A4AF-C0D03A8744C7}"/>
              </a:ext>
            </a:extLst>
          </p:cNvPr>
          <p:cNvPicPr>
            <a:picLocks noChangeAspect="1"/>
          </p:cNvPicPr>
          <p:nvPr/>
        </p:nvPicPr>
        <p:blipFill>
          <a:blip r:embed="rId2"/>
          <a:stretch>
            <a:fillRect/>
          </a:stretch>
        </p:blipFill>
        <p:spPr>
          <a:xfrm>
            <a:off x="15935772" y="184126"/>
            <a:ext cx="1955760" cy="1492878"/>
          </a:xfrm>
          <a:prstGeom prst="rect">
            <a:avLst/>
          </a:prstGeom>
        </p:spPr>
      </p:pic>
      <p:pic>
        <p:nvPicPr>
          <p:cNvPr id="9" name="Picture 9" descr="Imagen que contiene captura de pantalla&#10;&#10;Descripción generada con confianza muy alta">
            <a:extLst>
              <a:ext uri="{FF2B5EF4-FFF2-40B4-BE49-F238E27FC236}">
                <a16:creationId xmlns:a16="http://schemas.microsoft.com/office/drawing/2014/main" id="{CA1C3408-C436-4F40-8A9C-9C5975DE7DAE}"/>
              </a:ext>
            </a:extLst>
          </p:cNvPr>
          <p:cNvPicPr>
            <a:picLocks noChangeAspect="1"/>
          </p:cNvPicPr>
          <p:nvPr/>
        </p:nvPicPr>
        <p:blipFill>
          <a:blip r:embed="rId3"/>
          <a:stretch>
            <a:fillRect/>
          </a:stretch>
        </p:blipFill>
        <p:spPr>
          <a:xfrm>
            <a:off x="10248280" y="2490269"/>
            <a:ext cx="5631329" cy="6478260"/>
          </a:xfrm>
          <a:prstGeom prst="rect">
            <a:avLst/>
          </a:prstGeom>
        </p:spPr>
      </p:pic>
      <p:pic>
        <p:nvPicPr>
          <p:cNvPr id="3" name="Picture 4" descr="Imagen que contiene captura de pantalla&#10;&#10;Descripción generada con confianza muy alta">
            <a:extLst>
              <a:ext uri="{FF2B5EF4-FFF2-40B4-BE49-F238E27FC236}">
                <a16:creationId xmlns:a16="http://schemas.microsoft.com/office/drawing/2014/main" id="{E5D66819-7D5B-430D-BDFD-CFB9383E4830}"/>
              </a:ext>
            </a:extLst>
          </p:cNvPr>
          <p:cNvPicPr>
            <a:picLocks noChangeAspect="1"/>
          </p:cNvPicPr>
          <p:nvPr/>
        </p:nvPicPr>
        <p:blipFill>
          <a:blip r:embed="rId4"/>
          <a:stretch>
            <a:fillRect/>
          </a:stretch>
        </p:blipFill>
        <p:spPr>
          <a:xfrm>
            <a:off x="1039269" y="2663288"/>
            <a:ext cx="8736840" cy="6075055"/>
          </a:xfrm>
          <a:prstGeom prst="rect">
            <a:avLst/>
          </a:prstGeom>
        </p:spPr>
      </p:pic>
    </p:spTree>
    <p:extLst>
      <p:ext uri="{BB962C8B-B14F-4D97-AF65-F5344CB8AC3E}">
        <p14:creationId xmlns:p14="http://schemas.microsoft.com/office/powerpoint/2010/main" val="387737481"/>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60545" y="382641"/>
            <a:ext cx="14172623" cy="987125"/>
          </a:xfrm>
        </p:spPr>
        <p:txBody>
          <a:bodyPr/>
          <a:lstStyle/>
          <a:p>
            <a:r>
              <a:rPr lang="en-US">
                <a:solidFill>
                  <a:schemeClr val="accent1"/>
                </a:solidFill>
              </a:rPr>
              <a:t>5.1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Luxmark</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7" descr="Imagen que contiene interior, mesa&#10;&#10;Descripción generada con confianza muy alta">
            <a:extLst>
              <a:ext uri="{FF2B5EF4-FFF2-40B4-BE49-F238E27FC236}">
                <a16:creationId xmlns:a16="http://schemas.microsoft.com/office/drawing/2014/main" id="{5297BE4B-600A-4DD6-A4AF-C0D03A8744C7}"/>
              </a:ext>
            </a:extLst>
          </p:cNvPr>
          <p:cNvPicPr>
            <a:picLocks noChangeAspect="1"/>
          </p:cNvPicPr>
          <p:nvPr/>
        </p:nvPicPr>
        <p:blipFill>
          <a:blip r:embed="rId2"/>
          <a:stretch>
            <a:fillRect/>
          </a:stretch>
        </p:blipFill>
        <p:spPr>
          <a:xfrm>
            <a:off x="15935772" y="184126"/>
            <a:ext cx="1955760" cy="1492878"/>
          </a:xfrm>
          <a:prstGeom prst="rect">
            <a:avLst/>
          </a:prstGeom>
        </p:spPr>
      </p:pic>
      <p:sp>
        <p:nvSpPr>
          <p:cNvPr id="5" name="TextBox 4">
            <a:extLst>
              <a:ext uri="{FF2B5EF4-FFF2-40B4-BE49-F238E27FC236}">
                <a16:creationId xmlns:a16="http://schemas.microsoft.com/office/drawing/2014/main" id="{6238A168-DAD7-4C04-886C-5D93671F500D}"/>
              </a:ext>
            </a:extLst>
          </p:cNvPr>
          <p:cNvSpPr txBox="1"/>
          <p:nvPr/>
        </p:nvSpPr>
        <p:spPr>
          <a:xfrm>
            <a:off x="5606678" y="2056182"/>
            <a:ext cx="694647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b="1" i="1" u="sng" err="1"/>
              <a:t>Gráfica</a:t>
            </a:r>
            <a:r>
              <a:rPr lang="en-US" b="1" i="1" u="sng"/>
              <a:t> </a:t>
            </a:r>
            <a:r>
              <a:rPr lang="en-US" b="1" i="1" u="sng" err="1"/>
              <a:t>resultados</a:t>
            </a:r>
            <a:r>
              <a:rPr lang="en-US" b="1" i="1" u="sng"/>
              <a:t> </a:t>
            </a:r>
            <a:r>
              <a:rPr lang="en-US" b="1" i="1" u="sng" err="1"/>
              <a:t>Luxmark</a:t>
            </a:r>
            <a:r>
              <a:rPr lang="en-US" b="1" i="1" u="sng"/>
              <a:t>:</a:t>
            </a:r>
            <a:endParaRPr lang="es-ES"/>
          </a:p>
          <a:p>
            <a:endParaRPr lang="en-US" i="1"/>
          </a:p>
          <a:p>
            <a:pPr algn="ctr"/>
            <a:endParaRPr lang="en-US"/>
          </a:p>
        </p:txBody>
      </p:sp>
      <p:pic>
        <p:nvPicPr>
          <p:cNvPr id="8" name="Picture 9" descr="Imagen que contiene captura de pantalla&#10;&#10;Descripción generada con confianza muy alta">
            <a:extLst>
              <a:ext uri="{FF2B5EF4-FFF2-40B4-BE49-F238E27FC236}">
                <a16:creationId xmlns:a16="http://schemas.microsoft.com/office/drawing/2014/main" id="{4F97BDE9-6167-4E3D-A1B3-5C142A7BD7BA}"/>
              </a:ext>
            </a:extLst>
          </p:cNvPr>
          <p:cNvPicPr>
            <a:picLocks noChangeAspect="1"/>
          </p:cNvPicPr>
          <p:nvPr/>
        </p:nvPicPr>
        <p:blipFill>
          <a:blip r:embed="rId3"/>
          <a:stretch>
            <a:fillRect/>
          </a:stretch>
        </p:blipFill>
        <p:spPr>
          <a:xfrm>
            <a:off x="3791182" y="2922373"/>
            <a:ext cx="10585702" cy="6929166"/>
          </a:xfrm>
          <a:prstGeom prst="rect">
            <a:avLst/>
          </a:prstGeom>
        </p:spPr>
      </p:pic>
    </p:spTree>
    <p:extLst>
      <p:ext uri="{BB962C8B-B14F-4D97-AF65-F5344CB8AC3E}">
        <p14:creationId xmlns:p14="http://schemas.microsoft.com/office/powerpoint/2010/main" val="231794651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a:extLst>
              <a:ext uri="{FF2B5EF4-FFF2-40B4-BE49-F238E27FC236}">
                <a16:creationId xmlns:a16="http://schemas.microsoft.com/office/drawing/2014/main" id="{D234BBE3-8A74-448B-8889-B67A6E34CF6E}"/>
              </a:ext>
            </a:extLst>
          </p:cNvPr>
          <p:cNvPicPr>
            <a:picLocks noChangeAspect="1"/>
          </p:cNvPicPr>
          <p:nvPr/>
        </p:nvPicPr>
        <p:blipFill>
          <a:blip r:embed="rId2"/>
          <a:stretch>
            <a:fillRect/>
          </a:stretch>
        </p:blipFill>
        <p:spPr>
          <a:xfrm>
            <a:off x="6784075" y="3050001"/>
            <a:ext cx="5530219" cy="5546118"/>
          </a:xfrm>
          <a:prstGeom prst="rect">
            <a:avLst/>
          </a:prstGeom>
        </p:spPr>
      </p:pic>
    </p:spTree>
    <p:extLst>
      <p:ext uri="{BB962C8B-B14F-4D97-AF65-F5344CB8AC3E}">
        <p14:creationId xmlns:p14="http://schemas.microsoft.com/office/powerpoint/2010/main" val="322728822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97FA53B-48A9-4624-BA67-74B1BABBD1C8}"/>
              </a:ext>
            </a:extLst>
          </p:cNvPr>
          <p:cNvSpPr>
            <a:spLocks noGrp="1"/>
          </p:cNvSpPr>
          <p:nvPr>
            <p:ph type="sldNum" sz="quarter" idx="12"/>
          </p:nvPr>
        </p:nvSpPr>
        <p:spPr/>
        <p:txBody>
          <a:bodyPr/>
          <a:lstStyle/>
          <a:p>
            <a:r>
              <a:rPr lang="en-US"/>
              <a:t>SLIDE </a:t>
            </a:r>
            <a:fld id="{D97FAD88-CD89-445B-80D2-D1F46C853675}" type="slidenum">
              <a:rPr lang="en-US" smtClean="0"/>
              <a:pPr/>
              <a:t>3</a:t>
            </a:fld>
            <a:endParaRPr lang="en-US"/>
          </a:p>
        </p:txBody>
      </p:sp>
      <p:sp>
        <p:nvSpPr>
          <p:cNvPr id="3" name="Marcador de pie de página 2">
            <a:extLst>
              <a:ext uri="{FF2B5EF4-FFF2-40B4-BE49-F238E27FC236}">
                <a16:creationId xmlns:a16="http://schemas.microsoft.com/office/drawing/2014/main" id="{AC036497-4EB1-4049-9DC3-CF58B682E0B0}"/>
              </a:ext>
            </a:extLst>
          </p:cNvPr>
          <p:cNvSpPr>
            <a:spLocks noGrp="1"/>
          </p:cNvSpPr>
          <p:nvPr>
            <p:ph type="ftr" sz="quarter" idx="11"/>
          </p:nvPr>
        </p:nvSpPr>
        <p:spPr/>
        <p:txBody>
          <a:bodyPr/>
          <a:lstStyle/>
          <a:p>
            <a:r>
              <a:rPr lang="en-US"/>
              <a:t>The Power of PowerPoint</a:t>
            </a:r>
          </a:p>
        </p:txBody>
      </p:sp>
      <p:sp>
        <p:nvSpPr>
          <p:cNvPr id="4" name="Marcador de texto 3">
            <a:extLst>
              <a:ext uri="{FF2B5EF4-FFF2-40B4-BE49-F238E27FC236}">
                <a16:creationId xmlns:a16="http://schemas.microsoft.com/office/drawing/2014/main" id="{3D469F21-938B-4556-845C-23ADA02DAE9F}"/>
              </a:ext>
            </a:extLst>
          </p:cNvPr>
          <p:cNvSpPr>
            <a:spLocks noGrp="1"/>
          </p:cNvSpPr>
          <p:nvPr>
            <p:ph type="body" sz="quarter" idx="15"/>
          </p:nvPr>
        </p:nvSpPr>
        <p:spPr/>
        <p:txBody>
          <a:bodyPr/>
          <a:lstStyle/>
          <a:p>
            <a:r>
              <a:rPr lang="es-ES">
                <a:latin typeface="Aleo-Bold"/>
              </a:rPr>
              <a:t>Teamweek</a:t>
            </a:r>
            <a:endParaRPr lang="es-ES"/>
          </a:p>
        </p:txBody>
      </p:sp>
      <p:sp>
        <p:nvSpPr>
          <p:cNvPr id="5" name="Marcador de texto 4">
            <a:extLst>
              <a:ext uri="{FF2B5EF4-FFF2-40B4-BE49-F238E27FC236}">
                <a16:creationId xmlns:a16="http://schemas.microsoft.com/office/drawing/2014/main" id="{ED9F9724-41CB-4E93-B78A-326F6A49D26D}"/>
              </a:ext>
            </a:extLst>
          </p:cNvPr>
          <p:cNvSpPr>
            <a:spLocks noGrp="1"/>
          </p:cNvSpPr>
          <p:nvPr>
            <p:ph type="body" sz="quarter" idx="21"/>
          </p:nvPr>
        </p:nvSpPr>
        <p:spPr/>
        <p:txBody>
          <a:bodyPr/>
          <a:lstStyle/>
          <a:p>
            <a:r>
              <a:rPr lang="es-ES">
                <a:hlinkClick r:id="rId2"/>
              </a:rPr>
              <a:t>https://app.teamweek.com/#pp/WJTiRMNrFoLTAAbn_iJHP6ZArunCmATd</a:t>
            </a:r>
            <a:r>
              <a:rPr lang="es-ES"/>
              <a:t> </a:t>
            </a:r>
          </a:p>
        </p:txBody>
      </p:sp>
      <p:sp>
        <p:nvSpPr>
          <p:cNvPr id="6" name="Título 5">
            <a:extLst>
              <a:ext uri="{FF2B5EF4-FFF2-40B4-BE49-F238E27FC236}">
                <a16:creationId xmlns:a16="http://schemas.microsoft.com/office/drawing/2014/main" id="{2886B7BF-47B3-459C-9E03-ACFE8F372503}"/>
              </a:ext>
            </a:extLst>
          </p:cNvPr>
          <p:cNvSpPr>
            <a:spLocks noGrp="1"/>
          </p:cNvSpPr>
          <p:nvPr>
            <p:ph type="title"/>
          </p:nvPr>
        </p:nvSpPr>
        <p:spPr/>
        <p:txBody>
          <a:bodyPr/>
          <a:lstStyle/>
          <a:p>
            <a:r>
              <a:rPr lang="es-ES">
                <a:solidFill>
                  <a:schemeClr val="accent1"/>
                </a:solidFill>
              </a:rPr>
              <a:t>Planificación</a:t>
            </a:r>
          </a:p>
        </p:txBody>
      </p:sp>
      <p:pic>
        <p:nvPicPr>
          <p:cNvPr id="8" name="Imagen 8">
            <a:extLst>
              <a:ext uri="{FF2B5EF4-FFF2-40B4-BE49-F238E27FC236}">
                <a16:creationId xmlns:a16="http://schemas.microsoft.com/office/drawing/2014/main" id="{88615346-32AE-49FF-B9E7-F4C4EBC295CA}"/>
              </a:ext>
            </a:extLst>
          </p:cNvPr>
          <p:cNvPicPr>
            <a:picLocks noChangeAspect="1"/>
          </p:cNvPicPr>
          <p:nvPr/>
        </p:nvPicPr>
        <p:blipFill>
          <a:blip r:embed="rId3"/>
          <a:stretch>
            <a:fillRect/>
          </a:stretch>
        </p:blipFill>
        <p:spPr>
          <a:xfrm>
            <a:off x="7508490" y="3212486"/>
            <a:ext cx="2745035" cy="2743200"/>
          </a:xfrm>
          <a:prstGeom prst="rect">
            <a:avLst/>
          </a:prstGeom>
        </p:spPr>
      </p:pic>
    </p:spTree>
    <p:extLst>
      <p:ext uri="{BB962C8B-B14F-4D97-AF65-F5344CB8AC3E}">
        <p14:creationId xmlns:p14="http://schemas.microsoft.com/office/powerpoint/2010/main" val="295328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60545" y="382641"/>
            <a:ext cx="14172623" cy="987125"/>
          </a:xfrm>
        </p:spPr>
        <p:txBody>
          <a:bodyPr/>
          <a:lstStyle/>
          <a:p>
            <a:r>
              <a:rPr lang="en-US">
                <a:solidFill>
                  <a:schemeClr val="accent1"/>
                </a:solidFill>
              </a:rPr>
              <a:t>5.2 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Luxmark</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7" descr="Imagen que contiene interior, mesa&#10;&#10;Descripción generada con confianza muy alta">
            <a:extLst>
              <a:ext uri="{FF2B5EF4-FFF2-40B4-BE49-F238E27FC236}">
                <a16:creationId xmlns:a16="http://schemas.microsoft.com/office/drawing/2014/main" id="{5297BE4B-600A-4DD6-A4AF-C0D03A8744C7}"/>
              </a:ext>
            </a:extLst>
          </p:cNvPr>
          <p:cNvPicPr>
            <a:picLocks noChangeAspect="1"/>
          </p:cNvPicPr>
          <p:nvPr/>
        </p:nvPicPr>
        <p:blipFill>
          <a:blip r:embed="rId2"/>
          <a:stretch>
            <a:fillRect/>
          </a:stretch>
        </p:blipFill>
        <p:spPr>
          <a:xfrm>
            <a:off x="15935772" y="184126"/>
            <a:ext cx="1955760" cy="1492878"/>
          </a:xfrm>
          <a:prstGeom prst="rect">
            <a:avLst/>
          </a:prstGeom>
        </p:spPr>
      </p:pic>
      <p:sp>
        <p:nvSpPr>
          <p:cNvPr id="5" name="TextBox 4">
            <a:extLst>
              <a:ext uri="{FF2B5EF4-FFF2-40B4-BE49-F238E27FC236}">
                <a16:creationId xmlns:a16="http://schemas.microsoft.com/office/drawing/2014/main" id="{6238A168-DAD7-4C04-886C-5D93671F500D}"/>
              </a:ext>
            </a:extLst>
          </p:cNvPr>
          <p:cNvSpPr txBox="1"/>
          <p:nvPr/>
        </p:nvSpPr>
        <p:spPr>
          <a:xfrm>
            <a:off x="4480812" y="2027306"/>
            <a:ext cx="1138085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b="1" i="1" u="sng" err="1"/>
              <a:t>Gráfica</a:t>
            </a:r>
            <a:r>
              <a:rPr lang="en-US" b="1" i="1" u="sng"/>
              <a:t> </a:t>
            </a:r>
            <a:r>
              <a:rPr lang="en-US" b="1" i="1" u="sng" err="1"/>
              <a:t>Compubench</a:t>
            </a:r>
            <a:r>
              <a:rPr lang="en-US" b="1" i="1" u="sng"/>
              <a:t>: </a:t>
            </a:r>
            <a:r>
              <a:rPr lang="en-US" b="1" i="1" u="sng" err="1"/>
              <a:t>porcentaje</a:t>
            </a:r>
            <a:r>
              <a:rPr lang="en-US" b="1" i="1" u="sng"/>
              <a:t> </a:t>
            </a:r>
            <a:r>
              <a:rPr lang="en-US" b="1" i="1" u="sng" err="1"/>
              <a:t>pruebas</a:t>
            </a:r>
            <a:r>
              <a:rPr lang="en-US" b="1" i="1" u="sng"/>
              <a:t> </a:t>
            </a:r>
            <a:r>
              <a:rPr lang="en-US" b="1" i="1" u="sng" err="1"/>
              <a:t>completas</a:t>
            </a:r>
            <a:endParaRPr lang="es-ES" err="1"/>
          </a:p>
          <a:p>
            <a:endParaRPr lang="en-US" i="1"/>
          </a:p>
          <a:p>
            <a:pPr algn="ctr"/>
            <a:endParaRPr lang="en-US"/>
          </a:p>
        </p:txBody>
      </p:sp>
      <p:pic>
        <p:nvPicPr>
          <p:cNvPr id="3" name="Picture 8" descr="Imagen que contiene captura de pantalla&#10;&#10;Descripción generada con confianza muy alta">
            <a:extLst>
              <a:ext uri="{FF2B5EF4-FFF2-40B4-BE49-F238E27FC236}">
                <a16:creationId xmlns:a16="http://schemas.microsoft.com/office/drawing/2014/main" id="{9EFEFB23-2D76-4EAE-A0B7-3E6F5895780B}"/>
              </a:ext>
            </a:extLst>
          </p:cNvPr>
          <p:cNvPicPr>
            <a:picLocks noChangeAspect="1"/>
          </p:cNvPicPr>
          <p:nvPr/>
        </p:nvPicPr>
        <p:blipFill>
          <a:blip r:embed="rId3"/>
          <a:stretch>
            <a:fillRect/>
          </a:stretch>
        </p:blipFill>
        <p:spPr>
          <a:xfrm>
            <a:off x="4099831" y="3287684"/>
            <a:ext cx="11394581" cy="6030454"/>
          </a:xfrm>
          <a:prstGeom prst="rect">
            <a:avLst/>
          </a:prstGeom>
        </p:spPr>
      </p:pic>
    </p:spTree>
    <p:extLst>
      <p:ext uri="{BB962C8B-B14F-4D97-AF65-F5344CB8AC3E}">
        <p14:creationId xmlns:p14="http://schemas.microsoft.com/office/powerpoint/2010/main" val="3534582519"/>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5.2.1 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55366DF0-D8D3-4308-8A9A-949B26DBECAE}"/>
              </a:ext>
            </a:extLst>
          </p:cNvPr>
          <p:cNvSpPr txBox="1"/>
          <p:nvPr/>
        </p:nvSpPr>
        <p:spPr>
          <a:xfrm>
            <a:off x="350533" y="2112032"/>
            <a:ext cx="17938543" cy="7417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i="1" u="sng" dirty="0"/>
              <a:t>	</a:t>
            </a:r>
            <a:r>
              <a:rPr lang="en-US" sz="2800" b="1" i="1" u="sng" dirty="0" err="1"/>
              <a:t>Prueba</a:t>
            </a:r>
            <a:r>
              <a:rPr lang="en-US" sz="2800" b="1" i="1" u="sng" dirty="0"/>
              <a:t> </a:t>
            </a:r>
            <a:r>
              <a:rPr lang="en-US" sz="2800" b="1" i="1" u="sng" dirty="0" err="1"/>
              <a:t>Compubench</a:t>
            </a:r>
            <a:r>
              <a:rPr lang="en-US" sz="2800" b="1" i="1" u="sng" dirty="0"/>
              <a:t>: Face Detection: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ctr"/>
            <a:endParaRPr lang="en-US" sz="2000" dirty="0"/>
          </a:p>
          <a:p>
            <a:r>
              <a:rPr lang="en-US" sz="2000" b="1" dirty="0" err="1"/>
              <a:t>Basado</a:t>
            </a:r>
            <a:r>
              <a:rPr lang="en-US" sz="2000" b="1" dirty="0"/>
              <a:t> </a:t>
            </a:r>
            <a:r>
              <a:rPr lang="en-US" sz="2000" b="1" dirty="0" err="1"/>
              <a:t>en</a:t>
            </a:r>
            <a:r>
              <a:rPr lang="en-US" sz="2000" b="1" dirty="0"/>
              <a:t> el </a:t>
            </a:r>
            <a:r>
              <a:rPr lang="en-US" sz="2000" b="1" dirty="0" err="1"/>
              <a:t>algoritmo</a:t>
            </a:r>
            <a:r>
              <a:rPr lang="en-US" sz="2000" b="1" dirty="0"/>
              <a:t> Viola-Jones, </a:t>
            </a:r>
            <a:r>
              <a:rPr lang="en-US" sz="2000" b="1" dirty="0" err="1"/>
              <a:t>empleado</a:t>
            </a:r>
            <a:r>
              <a:rPr lang="en-US" sz="2000" b="1" dirty="0"/>
              <a:t> </a:t>
            </a:r>
            <a:r>
              <a:rPr lang="en-US" sz="2000" b="1" dirty="0" err="1"/>
              <a:t>en</a:t>
            </a:r>
            <a:r>
              <a:rPr lang="en-US" sz="2000" b="1" dirty="0"/>
              <a:t> el </a:t>
            </a:r>
            <a:r>
              <a:rPr lang="en-US" sz="2000" b="1" dirty="0" err="1"/>
              <a:t>reconocimiento</a:t>
            </a:r>
            <a:r>
              <a:rPr lang="en-US" sz="2000" b="1" dirty="0"/>
              <a:t> de </a:t>
            </a:r>
            <a:r>
              <a:rPr lang="en-US" sz="2000" b="1" dirty="0" err="1"/>
              <a:t>patrones</a:t>
            </a:r>
            <a:r>
              <a:rPr lang="en-US" sz="2000" b="1" dirty="0"/>
              <a:t>.</a:t>
            </a:r>
          </a:p>
          <a:p>
            <a:r>
              <a:rPr lang="en-US" sz="2000" b="1" i="1" u="sng" dirty="0"/>
              <a:t>*Nota: la </a:t>
            </a:r>
            <a:r>
              <a:rPr lang="en-US" sz="2000" b="1" i="1" u="sng" dirty="0" err="1"/>
              <a:t>gráfica</a:t>
            </a:r>
            <a:r>
              <a:rPr lang="en-US" sz="2000" b="1" i="1" u="sng" dirty="0"/>
              <a:t> </a:t>
            </a:r>
            <a:r>
              <a:rPr lang="en-US" sz="2000" b="1" i="1" u="sng" dirty="0" err="1"/>
              <a:t>usando</a:t>
            </a:r>
            <a:r>
              <a:rPr lang="en-US" sz="2000" b="1" i="1" u="sng" dirty="0"/>
              <a:t> OpenCL no es </a:t>
            </a:r>
            <a:r>
              <a:rPr lang="en-US" sz="2000" b="1" i="1" u="sng" dirty="0" err="1"/>
              <a:t>capaz</a:t>
            </a:r>
            <a:r>
              <a:rPr lang="en-US" sz="2000" b="1" i="1" u="sng" dirty="0"/>
              <a:t> de </a:t>
            </a:r>
            <a:r>
              <a:rPr lang="en-US" sz="2000" b="1" i="1" u="sng" dirty="0" err="1"/>
              <a:t>ejecutar</a:t>
            </a:r>
            <a:r>
              <a:rPr lang="en-US" sz="2000" b="1" i="1" u="sng" dirty="0"/>
              <a:t> la </a:t>
            </a:r>
            <a:r>
              <a:rPr lang="en-US" sz="2000" b="1" i="1" u="sng" dirty="0" err="1"/>
              <a:t>prueba</a:t>
            </a:r>
            <a:r>
              <a:rPr lang="en-US" sz="2000" b="1" i="1" u="sng" dirty="0"/>
              <a:t>.</a:t>
            </a:r>
          </a:p>
        </p:txBody>
      </p:sp>
      <p:pic>
        <p:nvPicPr>
          <p:cNvPr id="3" name="Picture 4" descr="Imagen que contiene captura de pantalla&#10;&#10;Descripción generada con confianza muy alta">
            <a:extLst>
              <a:ext uri="{FF2B5EF4-FFF2-40B4-BE49-F238E27FC236}">
                <a16:creationId xmlns:a16="http://schemas.microsoft.com/office/drawing/2014/main" id="{3655C15D-E918-4BBF-BF46-C11C17019F87}"/>
              </a:ext>
            </a:extLst>
          </p:cNvPr>
          <p:cNvPicPr>
            <a:picLocks noChangeAspect="1"/>
          </p:cNvPicPr>
          <p:nvPr/>
        </p:nvPicPr>
        <p:blipFill>
          <a:blip r:embed="rId2"/>
          <a:stretch>
            <a:fillRect/>
          </a:stretch>
        </p:blipFill>
        <p:spPr>
          <a:xfrm>
            <a:off x="4863373" y="2854677"/>
            <a:ext cx="10296819" cy="5562263"/>
          </a:xfrm>
          <a:prstGeom prst="rect">
            <a:avLst/>
          </a:prstGeom>
        </p:spPr>
      </p:pic>
    </p:spTree>
    <p:extLst>
      <p:ext uri="{BB962C8B-B14F-4D97-AF65-F5344CB8AC3E}">
        <p14:creationId xmlns:p14="http://schemas.microsoft.com/office/powerpoint/2010/main" val="195028862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5.2.2 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FF907281-2023-4576-AD2D-AB9ADE3D1C80}"/>
              </a:ext>
            </a:extLst>
          </p:cNvPr>
          <p:cNvSpPr txBox="1"/>
          <p:nvPr/>
        </p:nvSpPr>
        <p:spPr>
          <a:xfrm>
            <a:off x="2575299" y="2186123"/>
            <a:ext cx="15410801" cy="7294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a:t>
            </a:r>
            <a:r>
              <a:rPr lang="en-US" b="1" i="1" u="sng"/>
              <a:t>: TV-L1 Optical Flow:</a:t>
            </a:r>
          </a:p>
          <a:p>
            <a:endParaRPr lang="en-US" b="1" i="1"/>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sz="2000" b="1"/>
              <a:t>Test </a:t>
            </a:r>
            <a:r>
              <a:rPr lang="en-US" sz="2000" b="1" err="1"/>
              <a:t>basado</a:t>
            </a:r>
            <a:r>
              <a:rPr lang="en-US" sz="2000" b="1"/>
              <a:t> en </a:t>
            </a:r>
            <a:r>
              <a:rPr lang="en-US" sz="2000" b="1" err="1"/>
              <a:t>cálculo</a:t>
            </a:r>
            <a:r>
              <a:rPr lang="en-US" sz="2000" b="1"/>
              <a:t> de </a:t>
            </a:r>
            <a:r>
              <a:rPr lang="en-US" sz="2000" b="1" err="1"/>
              <a:t>vectores</a:t>
            </a:r>
            <a:r>
              <a:rPr lang="en-US" sz="2000" b="1"/>
              <a:t> </a:t>
            </a:r>
            <a:r>
              <a:rPr lang="en-US" sz="2000" b="1" err="1"/>
              <a:t>densos</a:t>
            </a:r>
            <a:r>
              <a:rPr lang="en-US" sz="2000" b="1"/>
              <a:t> de </a:t>
            </a:r>
            <a:r>
              <a:rPr lang="en-US" sz="2000" b="1" err="1"/>
              <a:t>movimiento</a:t>
            </a:r>
            <a:r>
              <a:rPr lang="en-US" sz="2000" b="1"/>
              <a:t> </a:t>
            </a:r>
            <a:r>
              <a:rPr lang="en-US" sz="2000" b="1" err="1"/>
              <a:t>usando</a:t>
            </a:r>
            <a:r>
              <a:rPr lang="en-US" sz="2000" b="1"/>
              <a:t> el </a:t>
            </a:r>
            <a:r>
              <a:rPr lang="en-US" sz="2000" b="1" err="1"/>
              <a:t>método</a:t>
            </a:r>
            <a:r>
              <a:rPr lang="en-US" sz="2000" b="1"/>
              <a:t> </a:t>
            </a:r>
            <a:r>
              <a:rPr lang="en-US" sz="2000" b="1" err="1"/>
              <a:t>variacional</a:t>
            </a:r>
            <a:r>
              <a:rPr lang="en-US" sz="2000" b="1"/>
              <a:t>.</a:t>
            </a:r>
          </a:p>
        </p:txBody>
      </p:sp>
      <p:pic>
        <p:nvPicPr>
          <p:cNvPr id="3" name="Picture 4" descr="Imagen que contiene captura de pantalla&#10;&#10;Descripción generada con confianza muy alta">
            <a:extLst>
              <a:ext uri="{FF2B5EF4-FFF2-40B4-BE49-F238E27FC236}">
                <a16:creationId xmlns:a16="http://schemas.microsoft.com/office/drawing/2014/main" id="{08BE2F23-8AE3-4DB1-B12C-3F1F50012014}"/>
              </a:ext>
            </a:extLst>
          </p:cNvPr>
          <p:cNvPicPr>
            <a:picLocks noChangeAspect="1"/>
          </p:cNvPicPr>
          <p:nvPr/>
        </p:nvPicPr>
        <p:blipFill>
          <a:blip r:embed="rId2"/>
          <a:stretch>
            <a:fillRect/>
          </a:stretch>
        </p:blipFill>
        <p:spPr>
          <a:xfrm>
            <a:off x="4368258" y="3151930"/>
            <a:ext cx="10369039" cy="5689739"/>
          </a:xfrm>
          <a:prstGeom prst="rect">
            <a:avLst/>
          </a:prstGeom>
        </p:spPr>
      </p:pic>
    </p:spTree>
    <p:extLst>
      <p:ext uri="{BB962C8B-B14F-4D97-AF65-F5344CB8AC3E}">
        <p14:creationId xmlns:p14="http://schemas.microsoft.com/office/powerpoint/2010/main" val="945268569"/>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5.2.3 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2A87D62B-E009-4BC1-A2D1-180B76F36B0B}"/>
              </a:ext>
            </a:extLst>
          </p:cNvPr>
          <p:cNvSpPr txBox="1"/>
          <p:nvPr/>
        </p:nvSpPr>
        <p:spPr>
          <a:xfrm>
            <a:off x="2517220" y="2143151"/>
            <a:ext cx="15208582" cy="7602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a:t>
            </a:r>
            <a:r>
              <a:rPr lang="en-US" b="1" i="1" u="sng"/>
              <a:t>: Ocean Surface Simulation:</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b="1"/>
          </a:p>
          <a:p>
            <a:r>
              <a:rPr lang="en-US" sz="2000" b="1"/>
              <a:t>Test </a:t>
            </a:r>
            <a:r>
              <a:rPr lang="en-US" sz="2000" b="1" err="1"/>
              <a:t>basado</a:t>
            </a:r>
            <a:r>
              <a:rPr lang="en-US" sz="2000" b="1"/>
              <a:t> en el </a:t>
            </a:r>
            <a:r>
              <a:rPr lang="en-US" sz="2000" b="1" err="1"/>
              <a:t>algoritmo</a:t>
            </a:r>
            <a:r>
              <a:rPr lang="en-US" sz="2000" b="1"/>
              <a:t> FFT, que a </a:t>
            </a:r>
            <a:r>
              <a:rPr lang="en-US" sz="2000" b="1" err="1"/>
              <a:t>su</a:t>
            </a:r>
            <a:r>
              <a:rPr lang="en-US" sz="2000" b="1"/>
              <a:t> </a:t>
            </a:r>
            <a:r>
              <a:rPr lang="en-US" sz="2000" b="1" err="1"/>
              <a:t>vez</a:t>
            </a:r>
            <a:r>
              <a:rPr lang="en-US" sz="2000" b="1"/>
              <a:t> </a:t>
            </a:r>
            <a:r>
              <a:rPr lang="en-US" sz="2000" b="1" err="1"/>
              <a:t>emula</a:t>
            </a:r>
            <a:r>
              <a:rPr lang="en-US" sz="2000" b="1"/>
              <a:t> las </a:t>
            </a:r>
            <a:r>
              <a:rPr lang="en-US" sz="2000" b="1" err="1"/>
              <a:t>ondas</a:t>
            </a:r>
            <a:r>
              <a:rPr lang="en-US" sz="2000" b="1"/>
              <a:t> que describe el mar.</a:t>
            </a:r>
          </a:p>
          <a:p>
            <a:r>
              <a:rPr lang="en-US" sz="2000" b="1" i="1" u="sng"/>
              <a:t>*Nota: la </a:t>
            </a:r>
            <a:r>
              <a:rPr lang="en-US" sz="2000" b="1" i="1" u="sng" err="1"/>
              <a:t>gráfica</a:t>
            </a:r>
            <a:r>
              <a:rPr lang="en-US" sz="2000" b="1" i="1" u="sng"/>
              <a:t> </a:t>
            </a:r>
            <a:r>
              <a:rPr lang="en-US" sz="2000" b="1" i="1" u="sng" err="1"/>
              <a:t>usando</a:t>
            </a:r>
            <a:r>
              <a:rPr lang="en-US" sz="2000" b="1" i="1" u="sng"/>
              <a:t> OpenCL no es </a:t>
            </a:r>
            <a:r>
              <a:rPr lang="en-US" sz="2000" b="1" i="1" u="sng" err="1"/>
              <a:t>capaz</a:t>
            </a:r>
            <a:r>
              <a:rPr lang="en-US" sz="2000" b="1" i="1" u="sng"/>
              <a:t> de </a:t>
            </a:r>
            <a:r>
              <a:rPr lang="en-US" sz="2000" b="1" i="1" u="sng" err="1"/>
              <a:t>ejecutar</a:t>
            </a:r>
            <a:r>
              <a:rPr lang="en-US" sz="2000" b="1" i="1" u="sng"/>
              <a:t> la </a:t>
            </a:r>
            <a:r>
              <a:rPr lang="en-US" sz="2000" b="1" i="1" u="sng" err="1"/>
              <a:t>prueba</a:t>
            </a:r>
            <a:r>
              <a:rPr lang="en-US" sz="2000" b="1" i="1" u="sng"/>
              <a:t>.</a:t>
            </a:r>
          </a:p>
        </p:txBody>
      </p:sp>
      <p:pic>
        <p:nvPicPr>
          <p:cNvPr id="3" name="Picture 4" descr="Imagen que contiene captura de pantalla&#10;&#10;Descripción generada con confianza muy alta">
            <a:extLst>
              <a:ext uri="{FF2B5EF4-FFF2-40B4-BE49-F238E27FC236}">
                <a16:creationId xmlns:a16="http://schemas.microsoft.com/office/drawing/2014/main" id="{89165D40-2CE0-4142-8C8D-FD8C01862EFB}"/>
              </a:ext>
            </a:extLst>
          </p:cNvPr>
          <p:cNvPicPr>
            <a:picLocks noChangeAspect="1"/>
          </p:cNvPicPr>
          <p:nvPr/>
        </p:nvPicPr>
        <p:blipFill>
          <a:blip r:embed="rId2"/>
          <a:stretch>
            <a:fillRect/>
          </a:stretch>
        </p:blipFill>
        <p:spPr>
          <a:xfrm>
            <a:off x="4157053" y="3036426"/>
            <a:ext cx="10657924" cy="5834218"/>
          </a:xfrm>
          <a:prstGeom prst="rect">
            <a:avLst/>
          </a:prstGeom>
        </p:spPr>
      </p:pic>
    </p:spTree>
    <p:extLst>
      <p:ext uri="{BB962C8B-B14F-4D97-AF65-F5344CB8AC3E}">
        <p14:creationId xmlns:p14="http://schemas.microsoft.com/office/powerpoint/2010/main" val="226186204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5.2.4 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3D2E0A46-7439-4BAD-94A3-78E2213EF2FB}"/>
              </a:ext>
            </a:extLst>
          </p:cNvPr>
          <p:cNvSpPr txBox="1"/>
          <p:nvPr/>
        </p:nvSpPr>
        <p:spPr>
          <a:xfrm>
            <a:off x="2618601" y="1955115"/>
            <a:ext cx="15468578" cy="8094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a:t>
            </a:r>
            <a:r>
              <a:rPr lang="en-US" b="1" i="1" u="sng"/>
              <a:t>: Particle Simulation – 64K:</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sz="2000"/>
          </a:p>
          <a:p>
            <a:r>
              <a:rPr lang="en-US" sz="2000" b="1" err="1"/>
              <a:t>Simulación</a:t>
            </a:r>
            <a:r>
              <a:rPr lang="en-US" sz="2000" b="1"/>
              <a:t> de </a:t>
            </a:r>
            <a:r>
              <a:rPr lang="en-US" sz="2000" b="1" err="1"/>
              <a:t>partículas</a:t>
            </a:r>
            <a:r>
              <a:rPr lang="en-US" sz="2000" b="1"/>
              <a:t> </a:t>
            </a:r>
            <a:r>
              <a:rPr lang="en-US" sz="2000" b="1" err="1"/>
              <a:t>basada</a:t>
            </a:r>
            <a:r>
              <a:rPr lang="en-US" sz="2000" b="1"/>
              <a:t> en el </a:t>
            </a:r>
            <a:r>
              <a:rPr lang="en-US" sz="2000" b="1" err="1"/>
              <a:t>método</a:t>
            </a:r>
            <a:r>
              <a:rPr lang="en-US" sz="2000" b="1"/>
              <a:t> de </a:t>
            </a:r>
            <a:r>
              <a:rPr lang="en-US" sz="2000" b="1" err="1"/>
              <a:t>rejilla</a:t>
            </a:r>
            <a:r>
              <a:rPr lang="en-US" sz="2000" b="1"/>
              <a:t> </a:t>
            </a:r>
            <a:r>
              <a:rPr lang="en-US" sz="2000" b="1" err="1"/>
              <a:t>espacial</a:t>
            </a:r>
            <a:r>
              <a:rPr lang="en-US" sz="2000" b="1"/>
              <a:t>, </a:t>
            </a:r>
            <a:r>
              <a:rPr lang="en-US" sz="2000" b="1" err="1"/>
              <a:t>usando</a:t>
            </a:r>
            <a:r>
              <a:rPr lang="en-US" sz="2000" b="1"/>
              <a:t> el </a:t>
            </a:r>
            <a:r>
              <a:rPr lang="en-US" sz="2000" b="1" err="1"/>
              <a:t>método</a:t>
            </a:r>
            <a:r>
              <a:rPr lang="en-US" sz="2000" b="1"/>
              <a:t> </a:t>
            </a:r>
            <a:r>
              <a:rPr lang="en-US" sz="2000" b="1" err="1"/>
              <a:t>matemático</a:t>
            </a:r>
            <a:r>
              <a:rPr lang="en-US" sz="2000" b="1"/>
              <a:t> </a:t>
            </a:r>
            <a:r>
              <a:rPr lang="en-US" sz="2000" b="1" err="1"/>
              <a:t>discreto</a:t>
            </a:r>
            <a:r>
              <a:rPr lang="en-US" sz="2000" b="1"/>
              <a:t>.</a:t>
            </a:r>
          </a:p>
        </p:txBody>
      </p:sp>
      <p:pic>
        <p:nvPicPr>
          <p:cNvPr id="3" name="Picture 4" descr="Imagen que contiene captura de pantalla&#10;&#10;Descripción generada con confianza muy alta">
            <a:extLst>
              <a:ext uri="{FF2B5EF4-FFF2-40B4-BE49-F238E27FC236}">
                <a16:creationId xmlns:a16="http://schemas.microsoft.com/office/drawing/2014/main" id="{DFE71900-97F3-4DEE-A663-502B3CC58928}"/>
              </a:ext>
            </a:extLst>
          </p:cNvPr>
          <p:cNvPicPr>
            <a:picLocks noChangeAspect="1"/>
          </p:cNvPicPr>
          <p:nvPr/>
        </p:nvPicPr>
        <p:blipFill>
          <a:blip r:embed="rId2"/>
          <a:stretch>
            <a:fillRect/>
          </a:stretch>
        </p:blipFill>
        <p:spPr>
          <a:xfrm>
            <a:off x="4214790" y="3033778"/>
            <a:ext cx="10311263" cy="5940591"/>
          </a:xfrm>
          <a:prstGeom prst="rect">
            <a:avLst/>
          </a:prstGeom>
        </p:spPr>
      </p:pic>
    </p:spTree>
    <p:extLst>
      <p:ext uri="{BB962C8B-B14F-4D97-AF65-F5344CB8AC3E}">
        <p14:creationId xmlns:p14="http://schemas.microsoft.com/office/powerpoint/2010/main" val="26198484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5.2.5 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154FEA01-5287-4478-AEF7-D76D0AA944D4}"/>
              </a:ext>
            </a:extLst>
          </p:cNvPr>
          <p:cNvSpPr txBox="1"/>
          <p:nvPr/>
        </p:nvSpPr>
        <p:spPr>
          <a:xfrm>
            <a:off x="2690772" y="1926239"/>
            <a:ext cx="15136361" cy="8094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r>
              <a:rPr lang="en-US" b="1" i="1" u="sng" err="1"/>
              <a:t>Prueba</a:t>
            </a:r>
            <a:r>
              <a:rPr lang="en-US" b="1" i="1" u="sng"/>
              <a:t> </a:t>
            </a:r>
            <a:r>
              <a:rPr lang="en-US" b="1" i="1" u="sng" err="1"/>
              <a:t>Compubench:T-Rex</a:t>
            </a:r>
            <a:r>
              <a:rPr lang="en-US" b="1" i="1" u="sng"/>
              <a:t>:</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sz="2000" b="1"/>
          </a:p>
          <a:p>
            <a:r>
              <a:rPr lang="en-US" sz="2000" b="1"/>
              <a:t>Test de </a:t>
            </a:r>
            <a:r>
              <a:rPr lang="en-US" sz="2000" b="1" err="1"/>
              <a:t>dibujado</a:t>
            </a:r>
            <a:r>
              <a:rPr lang="en-US" sz="2000" b="1"/>
              <a:t> de </a:t>
            </a:r>
            <a:r>
              <a:rPr lang="en-US" sz="2000" b="1" err="1"/>
              <a:t>rutas</a:t>
            </a:r>
            <a:r>
              <a:rPr lang="en-US" sz="2000" b="1"/>
              <a:t> </a:t>
            </a:r>
            <a:r>
              <a:rPr lang="en-US" sz="2000" b="1" err="1"/>
              <a:t>usando</a:t>
            </a:r>
            <a:r>
              <a:rPr lang="en-US" sz="2000" b="1"/>
              <a:t> </a:t>
            </a:r>
            <a:r>
              <a:rPr lang="en-US" sz="2000" b="1" err="1"/>
              <a:t>estructuras</a:t>
            </a:r>
            <a:r>
              <a:rPr lang="en-US" sz="2000" b="1"/>
              <a:t> de </a:t>
            </a:r>
            <a:r>
              <a:rPr lang="en-US" sz="2000" b="1" err="1"/>
              <a:t>aceleración</a:t>
            </a:r>
            <a:r>
              <a:rPr lang="en-US" sz="2000" b="1"/>
              <a:t> </a:t>
            </a:r>
            <a:r>
              <a:rPr lang="en-US" sz="2000" b="1" err="1"/>
              <a:t>dinámicas</a:t>
            </a:r>
            <a:r>
              <a:rPr lang="en-US" sz="2000" b="1"/>
              <a:t> e </a:t>
            </a:r>
            <a:r>
              <a:rPr lang="en-US" sz="2000" b="1" err="1"/>
              <a:t>iluminación</a:t>
            </a:r>
            <a:r>
              <a:rPr lang="en-US" sz="2000" b="1"/>
              <a:t> global.</a:t>
            </a:r>
            <a:endParaRPr lang="en-US"/>
          </a:p>
        </p:txBody>
      </p:sp>
      <p:pic>
        <p:nvPicPr>
          <p:cNvPr id="3" name="Picture 4" descr="Imagen que contiene captura de pantalla&#10;&#10;Descripción generada con confianza muy alta">
            <a:extLst>
              <a:ext uri="{FF2B5EF4-FFF2-40B4-BE49-F238E27FC236}">
                <a16:creationId xmlns:a16="http://schemas.microsoft.com/office/drawing/2014/main" id="{137FA97F-2A9D-4CB0-8FA9-085CE472D476}"/>
              </a:ext>
            </a:extLst>
          </p:cNvPr>
          <p:cNvPicPr>
            <a:picLocks noChangeAspect="1"/>
          </p:cNvPicPr>
          <p:nvPr/>
        </p:nvPicPr>
        <p:blipFill>
          <a:blip r:embed="rId2"/>
          <a:stretch>
            <a:fillRect/>
          </a:stretch>
        </p:blipFill>
        <p:spPr>
          <a:xfrm>
            <a:off x="4214790" y="3260797"/>
            <a:ext cx="10961253" cy="6265922"/>
          </a:xfrm>
          <a:prstGeom prst="rect">
            <a:avLst/>
          </a:prstGeom>
        </p:spPr>
      </p:pic>
    </p:spTree>
    <p:extLst>
      <p:ext uri="{BB962C8B-B14F-4D97-AF65-F5344CB8AC3E}">
        <p14:creationId xmlns:p14="http://schemas.microsoft.com/office/powerpoint/2010/main" val="202716833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17242" y="425955"/>
            <a:ext cx="14172623" cy="987125"/>
          </a:xfrm>
        </p:spPr>
        <p:txBody>
          <a:bodyPr/>
          <a:lstStyle/>
          <a:p>
            <a:r>
              <a:rPr lang="en-US">
                <a:solidFill>
                  <a:schemeClr val="accent1"/>
                </a:solidFill>
              </a:rPr>
              <a:t>5.2.6 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Compubench</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E5EB77B5-6B2D-4B23-9299-408DB991B6BF}"/>
              </a:ext>
            </a:extLst>
          </p:cNvPr>
          <p:cNvSpPr txBox="1"/>
          <p:nvPr/>
        </p:nvSpPr>
        <p:spPr>
          <a:xfrm>
            <a:off x="2820680" y="2287189"/>
            <a:ext cx="15208581" cy="7602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err="1"/>
              <a:t>Prueba</a:t>
            </a:r>
            <a:r>
              <a:rPr lang="en-US" b="1" i="1" u="sng"/>
              <a:t> </a:t>
            </a:r>
            <a:r>
              <a:rPr lang="en-US" b="1" i="1" u="sng" err="1"/>
              <a:t>Compubench:Video</a:t>
            </a:r>
            <a:r>
              <a:rPr lang="en-US" b="1" i="1" u="sng"/>
              <a:t> Composition:</a:t>
            </a:r>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b="1" i="1"/>
          </a:p>
          <a:p>
            <a:endParaRPr lang="en-US"/>
          </a:p>
          <a:p>
            <a:r>
              <a:rPr lang="en-US" sz="2000" b="1"/>
              <a:t>Este test </a:t>
            </a:r>
            <a:r>
              <a:rPr lang="en-US" sz="2000" b="1" err="1"/>
              <a:t>recrea</a:t>
            </a:r>
            <a:r>
              <a:rPr lang="en-US" sz="2000" b="1"/>
              <a:t> la </a:t>
            </a:r>
            <a:r>
              <a:rPr lang="en-US" sz="2000" b="1" err="1"/>
              <a:t>composición</a:t>
            </a:r>
            <a:r>
              <a:rPr lang="en-US" sz="2000" b="1"/>
              <a:t> de </a:t>
            </a:r>
            <a:r>
              <a:rPr lang="en-US" sz="2000" b="1" err="1"/>
              <a:t>vídeo</a:t>
            </a:r>
            <a:r>
              <a:rPr lang="en-US" sz="2000" b="1"/>
              <a:t> </a:t>
            </a:r>
            <a:r>
              <a:rPr lang="en-US" sz="2000" b="1" err="1"/>
              <a:t>típica</a:t>
            </a:r>
            <a:r>
              <a:rPr lang="en-US" sz="2000" b="1"/>
              <a:t> </a:t>
            </a:r>
            <a:r>
              <a:rPr lang="en-US" sz="2000" b="1" err="1"/>
              <a:t>realizada</a:t>
            </a:r>
            <a:r>
              <a:rPr lang="en-US" sz="2000" b="1"/>
              <a:t> por los </a:t>
            </a:r>
            <a:r>
              <a:rPr lang="en-US" sz="2000" b="1" err="1"/>
              <a:t>programas</a:t>
            </a:r>
            <a:r>
              <a:rPr lang="en-US" sz="2000" b="1"/>
              <a:t> </a:t>
            </a:r>
            <a:r>
              <a:rPr lang="en-US" sz="2000" b="1" err="1"/>
              <a:t>modernos</a:t>
            </a:r>
            <a:r>
              <a:rPr lang="en-US" sz="2000" b="1"/>
              <a:t>.</a:t>
            </a:r>
          </a:p>
          <a:p>
            <a:r>
              <a:rPr lang="en-US" sz="2000" b="1" i="1" u="sng"/>
              <a:t>*Nota: la </a:t>
            </a:r>
            <a:r>
              <a:rPr lang="en-US" sz="2000" b="1" i="1" u="sng" err="1"/>
              <a:t>gráfica</a:t>
            </a:r>
            <a:r>
              <a:rPr lang="en-US" sz="2000" b="1" i="1" u="sng"/>
              <a:t> </a:t>
            </a:r>
            <a:r>
              <a:rPr lang="en-US" sz="2000" b="1" i="1" u="sng" err="1"/>
              <a:t>usando</a:t>
            </a:r>
            <a:r>
              <a:rPr lang="en-US" sz="2000" b="1" i="1" u="sng"/>
              <a:t> OpenCL no es </a:t>
            </a:r>
            <a:r>
              <a:rPr lang="en-US" sz="2000" b="1" i="1" u="sng" err="1"/>
              <a:t>capaz</a:t>
            </a:r>
            <a:r>
              <a:rPr lang="en-US" sz="2000" b="1" i="1" u="sng"/>
              <a:t> de </a:t>
            </a:r>
            <a:r>
              <a:rPr lang="en-US" sz="2000" b="1" i="1" u="sng" err="1"/>
              <a:t>ejecutar</a:t>
            </a:r>
            <a:r>
              <a:rPr lang="en-US" sz="2000" b="1" i="1" u="sng"/>
              <a:t> la </a:t>
            </a:r>
            <a:r>
              <a:rPr lang="en-US" sz="2000" b="1" i="1" u="sng" err="1"/>
              <a:t>prueba</a:t>
            </a:r>
            <a:r>
              <a:rPr lang="en-US" sz="2000" b="1" i="1" u="sng"/>
              <a:t>.</a:t>
            </a:r>
          </a:p>
        </p:txBody>
      </p:sp>
      <p:pic>
        <p:nvPicPr>
          <p:cNvPr id="3" name="Picture 4" descr="Imagen que contiene captura de pantalla&#10;&#10;Descripción generada con confianza muy alta">
            <a:extLst>
              <a:ext uri="{FF2B5EF4-FFF2-40B4-BE49-F238E27FC236}">
                <a16:creationId xmlns:a16="http://schemas.microsoft.com/office/drawing/2014/main" id="{55F94B8B-87F2-40FA-BEB9-F64040A4C4A4}"/>
              </a:ext>
            </a:extLst>
          </p:cNvPr>
          <p:cNvPicPr>
            <a:picLocks noChangeAspect="1"/>
          </p:cNvPicPr>
          <p:nvPr/>
        </p:nvPicPr>
        <p:blipFill>
          <a:blip r:embed="rId2"/>
          <a:stretch>
            <a:fillRect/>
          </a:stretch>
        </p:blipFill>
        <p:spPr>
          <a:xfrm>
            <a:off x="4214127" y="3164738"/>
            <a:ext cx="10051267" cy="5837420"/>
          </a:xfrm>
          <a:prstGeom prst="rect">
            <a:avLst/>
          </a:prstGeom>
        </p:spPr>
      </p:pic>
    </p:spTree>
    <p:extLst>
      <p:ext uri="{BB962C8B-B14F-4D97-AF65-F5344CB8AC3E}">
        <p14:creationId xmlns:p14="http://schemas.microsoft.com/office/powerpoint/2010/main" val="135062269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47149" y="411517"/>
            <a:ext cx="14172623" cy="987125"/>
          </a:xfrm>
        </p:spPr>
        <p:txBody>
          <a:bodyPr/>
          <a:lstStyle/>
          <a:p>
            <a:r>
              <a:rPr lang="en-US">
                <a:solidFill>
                  <a:schemeClr val="accent1"/>
                </a:solidFill>
              </a:rPr>
              <a:t>5.3 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Kombustor</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interior, mesa&#10;&#10;Descripción generada con confianza muy alta">
            <a:extLst>
              <a:ext uri="{FF2B5EF4-FFF2-40B4-BE49-F238E27FC236}">
                <a16:creationId xmlns:a16="http://schemas.microsoft.com/office/drawing/2014/main" id="{765B8E65-4EB5-43D2-AE91-CDC0C6856479}"/>
              </a:ext>
            </a:extLst>
          </p:cNvPr>
          <p:cNvPicPr>
            <a:picLocks noChangeAspect="1"/>
          </p:cNvPicPr>
          <p:nvPr/>
        </p:nvPicPr>
        <p:blipFill>
          <a:blip r:embed="rId2"/>
          <a:stretch>
            <a:fillRect/>
          </a:stretch>
        </p:blipFill>
        <p:spPr>
          <a:xfrm>
            <a:off x="490770" y="2203506"/>
            <a:ext cx="10614592" cy="5651898"/>
          </a:xfrm>
          <a:prstGeom prst="rect">
            <a:avLst/>
          </a:prstGeom>
        </p:spPr>
      </p:pic>
      <p:pic>
        <p:nvPicPr>
          <p:cNvPr id="5" name="Picture 7" descr="Imagen que contiene interior&#10;&#10;Descripción generada con confianza muy alta">
            <a:extLst>
              <a:ext uri="{FF2B5EF4-FFF2-40B4-BE49-F238E27FC236}">
                <a16:creationId xmlns:a16="http://schemas.microsoft.com/office/drawing/2014/main" id="{AF2CE4C1-BFEF-4510-9111-3593D0FCB8B0}"/>
              </a:ext>
            </a:extLst>
          </p:cNvPr>
          <p:cNvPicPr>
            <a:picLocks noChangeAspect="1"/>
          </p:cNvPicPr>
          <p:nvPr/>
        </p:nvPicPr>
        <p:blipFill>
          <a:blip r:embed="rId3"/>
          <a:stretch>
            <a:fillRect/>
          </a:stretch>
        </p:blipFill>
        <p:spPr>
          <a:xfrm>
            <a:off x="5340657" y="3363931"/>
            <a:ext cx="10629037" cy="6002264"/>
          </a:xfrm>
          <a:prstGeom prst="rect">
            <a:avLst/>
          </a:prstGeom>
        </p:spPr>
      </p:pic>
    </p:spTree>
    <p:extLst>
      <p:ext uri="{BB962C8B-B14F-4D97-AF65-F5344CB8AC3E}">
        <p14:creationId xmlns:p14="http://schemas.microsoft.com/office/powerpoint/2010/main" val="26488610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47149" y="411517"/>
            <a:ext cx="14172623" cy="987125"/>
          </a:xfrm>
        </p:spPr>
        <p:txBody>
          <a:bodyPr/>
          <a:lstStyle/>
          <a:p>
            <a:r>
              <a:rPr lang="en-US">
                <a:solidFill>
                  <a:schemeClr val="accent1"/>
                </a:solidFill>
              </a:rPr>
              <a:t>5.3 </a:t>
            </a:r>
            <a:r>
              <a:rPr lang="en-US" err="1">
                <a:solidFill>
                  <a:schemeClr val="accent1"/>
                </a:solidFill>
              </a:rPr>
              <a:t>Comparación</a:t>
            </a:r>
            <a:r>
              <a:rPr lang="en-US">
                <a:solidFill>
                  <a:schemeClr val="accent1"/>
                </a:solidFill>
              </a:rPr>
              <a:t> de las </a:t>
            </a:r>
            <a:r>
              <a:rPr lang="en-US" err="1">
                <a:solidFill>
                  <a:schemeClr val="accent1"/>
                </a:solidFill>
              </a:rPr>
              <a:t>implementaciones</a:t>
            </a:r>
            <a:r>
              <a:rPr lang="en-US">
                <a:solidFill>
                  <a:schemeClr val="accent1"/>
                </a:solidFill>
              </a:rPr>
              <a:t>: Test </a:t>
            </a:r>
            <a:r>
              <a:rPr lang="en-US" err="1">
                <a:solidFill>
                  <a:schemeClr val="accent1"/>
                </a:solidFill>
              </a:rPr>
              <a:t>Kombustor</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500E187F-98FA-4011-B80A-A1CFB47B7E61}"/>
              </a:ext>
            </a:extLst>
          </p:cNvPr>
          <p:cNvSpPr txBox="1"/>
          <p:nvPr/>
        </p:nvSpPr>
        <p:spPr>
          <a:xfrm>
            <a:off x="2676338" y="2099495"/>
            <a:ext cx="152808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MSI Kombustor: temp máxima test Furmark OpenGL (mínimo es mejor)</a:t>
            </a:r>
          </a:p>
          <a:p>
            <a:endParaRPr lang="en-US" b="1" i="1"/>
          </a:p>
          <a:p>
            <a:pPr algn="ctr"/>
            <a:endParaRPr lang="en-US"/>
          </a:p>
        </p:txBody>
      </p:sp>
      <p:pic>
        <p:nvPicPr>
          <p:cNvPr id="8" name="Picture 8" descr="Imagen que contiene captura de pantalla&#10;&#10;Descripción generada con confianza muy alta">
            <a:extLst>
              <a:ext uri="{FF2B5EF4-FFF2-40B4-BE49-F238E27FC236}">
                <a16:creationId xmlns:a16="http://schemas.microsoft.com/office/drawing/2014/main" id="{483BE699-56A0-4DD3-98E2-DB082ADE96A2}"/>
              </a:ext>
            </a:extLst>
          </p:cNvPr>
          <p:cNvPicPr>
            <a:picLocks noChangeAspect="1"/>
          </p:cNvPicPr>
          <p:nvPr/>
        </p:nvPicPr>
        <p:blipFill>
          <a:blip r:embed="rId2"/>
          <a:stretch>
            <a:fillRect/>
          </a:stretch>
        </p:blipFill>
        <p:spPr>
          <a:xfrm>
            <a:off x="3031187" y="3154941"/>
            <a:ext cx="11250139" cy="6694975"/>
          </a:xfrm>
          <a:prstGeom prst="rect">
            <a:avLst/>
          </a:prstGeom>
        </p:spPr>
      </p:pic>
    </p:spTree>
    <p:extLst>
      <p:ext uri="{BB962C8B-B14F-4D97-AF65-F5344CB8AC3E}">
        <p14:creationId xmlns:p14="http://schemas.microsoft.com/office/powerpoint/2010/main" val="356686783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19510" y="383072"/>
            <a:ext cx="14172623" cy="987125"/>
          </a:xfrm>
        </p:spPr>
        <p:txBody>
          <a:bodyPr/>
          <a:lstStyle/>
          <a:p>
            <a:r>
              <a:rPr lang="en-US" dirty="0">
                <a:solidFill>
                  <a:schemeClr val="accent1"/>
                </a:solidFill>
              </a:rPr>
              <a:t>5.4 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3" name="Picture 7" descr="Imagen que contiene captura de pantalla, monitor&#10;&#10;Descripción generada con confianza muy alta">
            <a:extLst>
              <a:ext uri="{FF2B5EF4-FFF2-40B4-BE49-F238E27FC236}">
                <a16:creationId xmlns:a16="http://schemas.microsoft.com/office/drawing/2014/main" id="{D142C155-E097-4A19-A4D0-CDE9FC57AC2B}"/>
              </a:ext>
            </a:extLst>
          </p:cNvPr>
          <p:cNvPicPr>
            <a:picLocks noChangeAspect="1"/>
          </p:cNvPicPr>
          <p:nvPr/>
        </p:nvPicPr>
        <p:blipFill>
          <a:blip r:embed="rId2"/>
          <a:stretch>
            <a:fillRect/>
          </a:stretch>
        </p:blipFill>
        <p:spPr>
          <a:xfrm>
            <a:off x="970382" y="2407516"/>
            <a:ext cx="4584838" cy="7119991"/>
          </a:xfrm>
          <a:prstGeom prst="rect">
            <a:avLst/>
          </a:prstGeom>
        </p:spPr>
      </p:pic>
      <p:pic>
        <p:nvPicPr>
          <p:cNvPr id="9" name="Picture 9" descr="Imagen que contiene captura de pantalla&#10;&#10;Descripción generada con confianza alta">
            <a:extLst>
              <a:ext uri="{FF2B5EF4-FFF2-40B4-BE49-F238E27FC236}">
                <a16:creationId xmlns:a16="http://schemas.microsoft.com/office/drawing/2014/main" id="{57EFF31C-AB5C-4A97-B847-24813BFF5A1D}"/>
              </a:ext>
            </a:extLst>
          </p:cNvPr>
          <p:cNvPicPr>
            <a:picLocks noChangeAspect="1"/>
          </p:cNvPicPr>
          <p:nvPr/>
        </p:nvPicPr>
        <p:blipFill>
          <a:blip r:embed="rId3"/>
          <a:stretch>
            <a:fillRect/>
          </a:stretch>
        </p:blipFill>
        <p:spPr>
          <a:xfrm>
            <a:off x="9143206" y="2051952"/>
            <a:ext cx="5833549" cy="3570568"/>
          </a:xfrm>
          <a:prstGeom prst="rect">
            <a:avLst/>
          </a:prstGeom>
        </p:spPr>
      </p:pic>
      <p:pic>
        <p:nvPicPr>
          <p:cNvPr id="11" name="Picture 11" descr="Imagen que contiene captura de pantalla&#10;&#10;Descripción generada con confianza muy alta">
            <a:extLst>
              <a:ext uri="{FF2B5EF4-FFF2-40B4-BE49-F238E27FC236}">
                <a16:creationId xmlns:a16="http://schemas.microsoft.com/office/drawing/2014/main" id="{E9AF602C-7F76-4941-A2A4-4C7279765DB8}"/>
              </a:ext>
            </a:extLst>
          </p:cNvPr>
          <p:cNvPicPr>
            <a:picLocks noChangeAspect="1"/>
          </p:cNvPicPr>
          <p:nvPr/>
        </p:nvPicPr>
        <p:blipFill>
          <a:blip r:embed="rId4"/>
          <a:stretch>
            <a:fillRect/>
          </a:stretch>
        </p:blipFill>
        <p:spPr>
          <a:xfrm>
            <a:off x="9241618" y="6040402"/>
            <a:ext cx="5643613" cy="4092126"/>
          </a:xfrm>
          <a:prstGeom prst="rect">
            <a:avLst/>
          </a:prstGeom>
        </p:spPr>
      </p:pic>
    </p:spTree>
    <p:extLst>
      <p:ext uri="{BB962C8B-B14F-4D97-AF65-F5344CB8AC3E}">
        <p14:creationId xmlns:p14="http://schemas.microsoft.com/office/powerpoint/2010/main" val="347616786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1.Requisitos del </a:t>
            </a:r>
            <a:r>
              <a:rPr lang="en-US" err="1">
                <a:solidFill>
                  <a:schemeClr val="accent1"/>
                </a:solidFill>
              </a:rPr>
              <a:t>prototipo</a:t>
            </a:r>
            <a:r>
              <a:rPr lang="en-US">
                <a:solidFill>
                  <a:schemeClr val="accent1"/>
                </a:solidFill>
              </a:rPr>
              <a:t> A: CUDA</a:t>
            </a:r>
            <a:endParaRPr lang="en-U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Imagen 2" descr="Imagen que contiene texto, exterior, señal&#10;&#10;Descripción generada con confianza alta">
            <a:extLst>
              <a:ext uri="{FF2B5EF4-FFF2-40B4-BE49-F238E27FC236}">
                <a16:creationId xmlns:a16="http://schemas.microsoft.com/office/drawing/2014/main" id="{1B17D088-4921-403C-A5E0-3EFFA5E22D86}"/>
              </a:ext>
            </a:extLst>
          </p:cNvPr>
          <p:cNvPicPr>
            <a:picLocks noChangeAspect="1"/>
          </p:cNvPicPr>
          <p:nvPr/>
        </p:nvPicPr>
        <p:blipFill>
          <a:blip r:embed="rId2"/>
          <a:stretch>
            <a:fillRect/>
          </a:stretch>
        </p:blipFill>
        <p:spPr>
          <a:xfrm>
            <a:off x="872887" y="4628694"/>
            <a:ext cx="4217559" cy="2543083"/>
          </a:xfrm>
          <a:prstGeom prst="rect">
            <a:avLst/>
          </a:prstGeom>
        </p:spPr>
      </p:pic>
      <p:sp>
        <p:nvSpPr>
          <p:cNvPr id="3" name="CuadroTexto 2">
            <a:extLst>
              <a:ext uri="{FF2B5EF4-FFF2-40B4-BE49-F238E27FC236}">
                <a16:creationId xmlns:a16="http://schemas.microsoft.com/office/drawing/2014/main" id="{8AB7DBAC-3C68-4EA9-B235-A1649AD8D0AA}"/>
              </a:ext>
            </a:extLst>
          </p:cNvPr>
          <p:cNvSpPr txBox="1"/>
          <p:nvPr/>
        </p:nvSpPr>
        <p:spPr>
          <a:xfrm>
            <a:off x="5561351" y="3033553"/>
            <a:ext cx="11480616"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a:t>CUDA es una arquitectura de cálculo en paralelo de NVIDIA que aprovecha la potencia de la GPU para proporcionar un incremento en el rendimiento del sistema. Esta potencia se utiliza para la computación en paralelo. CUDA también incluye un compilador y herramientas de desarrollo creadas por NVIDIA que ayudan a los programadores a usar diferentes lenguajes de programación como por ejemplo C, C++, Python y Java. </a:t>
            </a:r>
          </a:p>
          <a:p>
            <a:pPr algn="just"/>
            <a:r>
              <a:rPr lang="es-ES"/>
              <a:t>Esta tecnología funciona con todas las tarjetas de NVIDIA a partir de la serie G8X incluyendo las familias GeForce, </a:t>
            </a:r>
            <a:r>
              <a:rPr lang="es-ES" err="1"/>
              <a:t>Quadro</a:t>
            </a:r>
            <a:r>
              <a:rPr lang="es-ES"/>
              <a:t>, ION y Tesla.</a:t>
            </a:r>
          </a:p>
          <a:p>
            <a:pPr algn="just"/>
            <a:endParaRPr lang="es-ES"/>
          </a:p>
          <a:p>
            <a:pPr algn="just"/>
            <a:endParaRPr lang="es-ES"/>
          </a:p>
          <a:p>
            <a:endParaRPr lang="es-ES"/>
          </a:p>
        </p:txBody>
      </p:sp>
    </p:spTree>
    <p:extLst>
      <p:ext uri="{BB962C8B-B14F-4D97-AF65-F5344CB8AC3E}">
        <p14:creationId xmlns:p14="http://schemas.microsoft.com/office/powerpoint/2010/main" val="2644997553"/>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73298" y="383072"/>
            <a:ext cx="14172623" cy="987125"/>
          </a:xfrm>
        </p:spPr>
        <p:txBody>
          <a:bodyPr/>
          <a:lstStyle/>
          <a:p>
            <a:r>
              <a:rPr lang="en-US" dirty="0">
                <a:solidFill>
                  <a:schemeClr val="accent1"/>
                </a:solidFill>
              </a:rPr>
              <a:t>5.4 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40</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captura de pantalla&#10;&#10;Descripción generada con confianza muy alta">
            <a:extLst>
              <a:ext uri="{FF2B5EF4-FFF2-40B4-BE49-F238E27FC236}">
                <a16:creationId xmlns:a16="http://schemas.microsoft.com/office/drawing/2014/main" id="{D6F8A040-D79D-40CF-AA71-BE1878D7F35B}"/>
              </a:ext>
            </a:extLst>
          </p:cNvPr>
          <p:cNvPicPr>
            <a:picLocks noChangeAspect="1"/>
          </p:cNvPicPr>
          <p:nvPr/>
        </p:nvPicPr>
        <p:blipFill>
          <a:blip r:embed="rId2"/>
          <a:stretch>
            <a:fillRect/>
          </a:stretch>
        </p:blipFill>
        <p:spPr>
          <a:xfrm>
            <a:off x="331993" y="2740895"/>
            <a:ext cx="7740188" cy="5977369"/>
          </a:xfrm>
          <a:prstGeom prst="rect">
            <a:avLst/>
          </a:prstGeom>
        </p:spPr>
      </p:pic>
      <p:pic>
        <p:nvPicPr>
          <p:cNvPr id="5" name="Picture 7" descr="Imagen que contiene negro&#10;&#10;Descripción generada con confianza alta">
            <a:extLst>
              <a:ext uri="{FF2B5EF4-FFF2-40B4-BE49-F238E27FC236}">
                <a16:creationId xmlns:a16="http://schemas.microsoft.com/office/drawing/2014/main" id="{2E681B02-6F6B-4ACE-9B85-B5A0F80DEA95}"/>
              </a:ext>
            </a:extLst>
          </p:cNvPr>
          <p:cNvPicPr>
            <a:picLocks noChangeAspect="1"/>
          </p:cNvPicPr>
          <p:nvPr/>
        </p:nvPicPr>
        <p:blipFill>
          <a:blip r:embed="rId3"/>
          <a:stretch>
            <a:fillRect/>
          </a:stretch>
        </p:blipFill>
        <p:spPr>
          <a:xfrm>
            <a:off x="8256361" y="3129101"/>
            <a:ext cx="9776825" cy="5186431"/>
          </a:xfrm>
          <a:prstGeom prst="rect">
            <a:avLst/>
          </a:prstGeom>
        </p:spPr>
      </p:pic>
    </p:spTree>
    <p:extLst>
      <p:ext uri="{BB962C8B-B14F-4D97-AF65-F5344CB8AC3E}">
        <p14:creationId xmlns:p14="http://schemas.microsoft.com/office/powerpoint/2010/main" val="261395045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80874" y="383072"/>
            <a:ext cx="14172623" cy="987125"/>
          </a:xfrm>
        </p:spPr>
        <p:txBody>
          <a:bodyPr/>
          <a:lstStyle/>
          <a:p>
            <a:r>
              <a:rPr lang="en-US" dirty="0">
                <a:solidFill>
                  <a:schemeClr val="accent1"/>
                </a:solidFill>
              </a:rPr>
              <a:t>5.4 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captura de pantalla, monitor, interior, ordenador&#10;&#10;Descripción generada con confianza muy alta">
            <a:extLst>
              <a:ext uri="{FF2B5EF4-FFF2-40B4-BE49-F238E27FC236}">
                <a16:creationId xmlns:a16="http://schemas.microsoft.com/office/drawing/2014/main" id="{9B3F1A05-1C9B-4364-8FC7-4901FCDDC661}"/>
              </a:ext>
            </a:extLst>
          </p:cNvPr>
          <p:cNvPicPr>
            <a:picLocks noChangeAspect="1"/>
          </p:cNvPicPr>
          <p:nvPr/>
        </p:nvPicPr>
        <p:blipFill>
          <a:blip r:embed="rId2"/>
          <a:stretch>
            <a:fillRect/>
          </a:stretch>
        </p:blipFill>
        <p:spPr>
          <a:xfrm>
            <a:off x="301949" y="2716425"/>
            <a:ext cx="10426817" cy="5954492"/>
          </a:xfrm>
          <a:prstGeom prst="rect">
            <a:avLst/>
          </a:prstGeom>
        </p:spPr>
      </p:pic>
      <p:pic>
        <p:nvPicPr>
          <p:cNvPr id="5" name="Picture 7">
            <a:extLst>
              <a:ext uri="{FF2B5EF4-FFF2-40B4-BE49-F238E27FC236}">
                <a16:creationId xmlns:a16="http://schemas.microsoft.com/office/drawing/2014/main" id="{F1ADC9CF-BAFA-41D8-B745-585C657FD9B4}"/>
              </a:ext>
            </a:extLst>
          </p:cNvPr>
          <p:cNvPicPr>
            <a:picLocks noChangeAspect="1"/>
          </p:cNvPicPr>
          <p:nvPr/>
        </p:nvPicPr>
        <p:blipFill>
          <a:blip r:embed="rId3"/>
          <a:stretch>
            <a:fillRect/>
          </a:stretch>
        </p:blipFill>
        <p:spPr>
          <a:xfrm>
            <a:off x="7375877" y="4038440"/>
            <a:ext cx="10585703" cy="5634826"/>
          </a:xfrm>
          <a:prstGeom prst="rect">
            <a:avLst/>
          </a:prstGeom>
        </p:spPr>
      </p:pic>
    </p:spTree>
    <p:extLst>
      <p:ext uri="{BB962C8B-B14F-4D97-AF65-F5344CB8AC3E}">
        <p14:creationId xmlns:p14="http://schemas.microsoft.com/office/powerpoint/2010/main" val="1375408763"/>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359851" y="383072"/>
            <a:ext cx="14172623" cy="987125"/>
          </a:xfrm>
        </p:spPr>
        <p:txBody>
          <a:bodyPr/>
          <a:lstStyle/>
          <a:p>
            <a:r>
              <a:rPr lang="en-US" dirty="0">
                <a:solidFill>
                  <a:schemeClr val="accent1"/>
                </a:solidFill>
              </a:rPr>
              <a:t>5.4.1 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descr="Imagen que contiene captura de pantalla&#10;&#10;Descripción generada con confianza muy alta">
            <a:extLst>
              <a:ext uri="{FF2B5EF4-FFF2-40B4-BE49-F238E27FC236}">
                <a16:creationId xmlns:a16="http://schemas.microsoft.com/office/drawing/2014/main" id="{ED47EAA7-721D-4A33-BCDF-5BAEE6A49D50}"/>
              </a:ext>
            </a:extLst>
          </p:cNvPr>
          <p:cNvPicPr>
            <a:picLocks noChangeAspect="1"/>
          </p:cNvPicPr>
          <p:nvPr/>
        </p:nvPicPr>
        <p:blipFill>
          <a:blip r:embed="rId2"/>
          <a:stretch>
            <a:fillRect/>
          </a:stretch>
        </p:blipFill>
        <p:spPr>
          <a:xfrm>
            <a:off x="3737779" y="3206966"/>
            <a:ext cx="10946809" cy="6475281"/>
          </a:xfrm>
          <a:prstGeom prst="rect">
            <a:avLst/>
          </a:prstGeom>
        </p:spPr>
      </p:pic>
      <p:sp>
        <p:nvSpPr>
          <p:cNvPr id="5" name="TextBox 4">
            <a:extLst>
              <a:ext uri="{FF2B5EF4-FFF2-40B4-BE49-F238E27FC236}">
                <a16:creationId xmlns:a16="http://schemas.microsoft.com/office/drawing/2014/main" id="{CD01BEBF-5D2A-409C-B783-C18DD88EFF6E}"/>
              </a:ext>
            </a:extLst>
          </p:cNvPr>
          <p:cNvSpPr txBox="1"/>
          <p:nvPr/>
        </p:nvSpPr>
        <p:spPr>
          <a:xfrm>
            <a:off x="4191928" y="2128371"/>
            <a:ext cx="130130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SETI@HOME: Carga de trabajo que recibe cada equipo:</a:t>
            </a:r>
          </a:p>
        </p:txBody>
      </p:sp>
    </p:spTree>
    <p:extLst>
      <p:ext uri="{BB962C8B-B14F-4D97-AF65-F5344CB8AC3E}">
        <p14:creationId xmlns:p14="http://schemas.microsoft.com/office/powerpoint/2010/main" val="97146997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21216" y="260889"/>
            <a:ext cx="14172623" cy="987125"/>
          </a:xfrm>
        </p:spPr>
        <p:txBody>
          <a:bodyPr/>
          <a:lstStyle/>
          <a:p>
            <a:r>
              <a:rPr lang="en-US" dirty="0">
                <a:solidFill>
                  <a:schemeClr val="accent1"/>
                </a:solidFill>
              </a:rPr>
              <a:t>5.4.2 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43</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CD01BEBF-5D2A-409C-B783-C18DD88EFF6E}"/>
              </a:ext>
            </a:extLst>
          </p:cNvPr>
          <p:cNvSpPr txBox="1"/>
          <p:nvPr/>
        </p:nvSpPr>
        <p:spPr>
          <a:xfrm>
            <a:off x="4191928" y="2128371"/>
            <a:ext cx="130130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SETI@HOME: </a:t>
            </a:r>
            <a:r>
              <a:rPr lang="en-US" b="1" i="1" u="sng" err="1"/>
              <a:t>Transformadas</a:t>
            </a:r>
            <a:r>
              <a:rPr lang="en-US" b="1" i="1" u="sng"/>
              <a:t> de Fourier:</a:t>
            </a:r>
          </a:p>
        </p:txBody>
      </p:sp>
      <p:pic>
        <p:nvPicPr>
          <p:cNvPr id="3" name="Picture 7" descr="Imagen que contiene captura de pantalla&#10;&#10;Descripción generada con confianza muy alta">
            <a:extLst>
              <a:ext uri="{FF2B5EF4-FFF2-40B4-BE49-F238E27FC236}">
                <a16:creationId xmlns:a16="http://schemas.microsoft.com/office/drawing/2014/main" id="{D56036F6-7358-48C3-B9C6-79C9325EDD13}"/>
              </a:ext>
            </a:extLst>
          </p:cNvPr>
          <p:cNvPicPr>
            <a:picLocks noChangeAspect="1"/>
          </p:cNvPicPr>
          <p:nvPr/>
        </p:nvPicPr>
        <p:blipFill>
          <a:blip r:embed="rId2"/>
          <a:stretch>
            <a:fillRect/>
          </a:stretch>
        </p:blipFill>
        <p:spPr>
          <a:xfrm>
            <a:off x="3043570" y="3102240"/>
            <a:ext cx="11336804" cy="6468194"/>
          </a:xfrm>
          <a:prstGeom prst="rect">
            <a:avLst/>
          </a:prstGeom>
        </p:spPr>
      </p:pic>
    </p:spTree>
    <p:extLst>
      <p:ext uri="{BB962C8B-B14F-4D97-AF65-F5344CB8AC3E}">
        <p14:creationId xmlns:p14="http://schemas.microsoft.com/office/powerpoint/2010/main" val="441460132"/>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13639" y="378574"/>
            <a:ext cx="14172623" cy="987125"/>
          </a:xfrm>
        </p:spPr>
        <p:txBody>
          <a:bodyPr/>
          <a:lstStyle/>
          <a:p>
            <a:r>
              <a:rPr lang="en-US" dirty="0">
                <a:solidFill>
                  <a:schemeClr val="accent1"/>
                </a:solidFill>
              </a:rPr>
              <a:t>5.4.2 </a:t>
            </a:r>
            <a:r>
              <a:rPr lang="en-US" dirty="0" err="1">
                <a:solidFill>
                  <a:schemeClr val="accent1"/>
                </a:solidFill>
              </a:rPr>
              <a:t>Comparación</a:t>
            </a:r>
            <a:r>
              <a:rPr lang="en-US" dirty="0">
                <a:solidFill>
                  <a:schemeClr val="accent1"/>
                </a:solidFill>
              </a:rPr>
              <a:t> de las </a:t>
            </a:r>
            <a:r>
              <a:rPr lang="en-US" dirty="0" err="1">
                <a:solidFill>
                  <a:schemeClr val="accent1"/>
                </a:solidFill>
              </a:rPr>
              <a:t>implementaciones</a:t>
            </a:r>
            <a:r>
              <a:rPr lang="en-US" dirty="0">
                <a:solidFill>
                  <a:schemeClr val="accent1"/>
                </a:solidFill>
              </a:rPr>
              <a:t>: SETI@HOME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5" name="TextBox 4">
            <a:extLst>
              <a:ext uri="{FF2B5EF4-FFF2-40B4-BE49-F238E27FC236}">
                <a16:creationId xmlns:a16="http://schemas.microsoft.com/office/drawing/2014/main" id="{CD01BEBF-5D2A-409C-B783-C18DD88EFF6E}"/>
              </a:ext>
            </a:extLst>
          </p:cNvPr>
          <p:cNvSpPr txBox="1"/>
          <p:nvPr/>
        </p:nvSpPr>
        <p:spPr>
          <a:xfrm>
            <a:off x="4191928" y="2128371"/>
            <a:ext cx="130130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u="sng"/>
              <a:t>SETI@HOME: Test </a:t>
            </a:r>
            <a:r>
              <a:rPr lang="en-US" b="1" i="1" u="sng" err="1"/>
              <a:t>búsquedas</a:t>
            </a:r>
            <a:r>
              <a:rPr lang="en-US" b="1" i="1" u="sng"/>
              <a:t> </a:t>
            </a:r>
            <a:r>
              <a:rPr lang="en-US" b="1" i="1" u="sng" err="1"/>
              <a:t>Gaussianas</a:t>
            </a:r>
            <a:r>
              <a:rPr lang="en-US" b="1" i="1" u="sng"/>
              <a:t>:</a:t>
            </a:r>
          </a:p>
        </p:txBody>
      </p:sp>
      <p:pic>
        <p:nvPicPr>
          <p:cNvPr id="2" name="Picture 7" descr="Imagen que contiene captura de pantalla&#10;&#10;Descripción generada con confianza muy alta">
            <a:extLst>
              <a:ext uri="{FF2B5EF4-FFF2-40B4-BE49-F238E27FC236}">
                <a16:creationId xmlns:a16="http://schemas.microsoft.com/office/drawing/2014/main" id="{B080B4E1-8D6B-428D-A8F9-C1BC47F68215}"/>
              </a:ext>
            </a:extLst>
          </p:cNvPr>
          <p:cNvPicPr>
            <a:picLocks noChangeAspect="1"/>
          </p:cNvPicPr>
          <p:nvPr/>
        </p:nvPicPr>
        <p:blipFill>
          <a:blip r:embed="rId2"/>
          <a:stretch>
            <a:fillRect/>
          </a:stretch>
        </p:blipFill>
        <p:spPr>
          <a:xfrm>
            <a:off x="3462493" y="3251365"/>
            <a:ext cx="11062363" cy="6429789"/>
          </a:xfrm>
          <a:prstGeom prst="rect">
            <a:avLst/>
          </a:prstGeom>
        </p:spPr>
      </p:pic>
    </p:spTree>
    <p:extLst>
      <p:ext uri="{BB962C8B-B14F-4D97-AF65-F5344CB8AC3E}">
        <p14:creationId xmlns:p14="http://schemas.microsoft.com/office/powerpoint/2010/main" val="414914544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260545" y="498145"/>
            <a:ext cx="14172623" cy="987125"/>
          </a:xfrm>
        </p:spPr>
        <p:txBody>
          <a:bodyPr/>
          <a:lstStyle/>
          <a:p>
            <a:r>
              <a:rPr lang="en-US" dirty="0">
                <a:solidFill>
                  <a:schemeClr val="accent1"/>
                </a:solidFill>
              </a:rPr>
              <a:t>6. </a:t>
            </a:r>
            <a:r>
              <a:rPr lang="en-US" dirty="0" err="1">
                <a:solidFill>
                  <a:schemeClr val="accent1"/>
                </a:solidFill>
              </a:rPr>
              <a:t>Comparación</a:t>
            </a:r>
            <a:r>
              <a:rPr lang="en-US" dirty="0">
                <a:solidFill>
                  <a:schemeClr val="accent1"/>
                </a:solidFill>
              </a:rPr>
              <a:t> de la </a:t>
            </a:r>
            <a:r>
              <a:rPr lang="en-US" dirty="0" err="1">
                <a:solidFill>
                  <a:schemeClr val="accent1"/>
                </a:solidFill>
              </a:rPr>
              <a:t>implementación</a:t>
            </a:r>
            <a:r>
              <a:rPr lang="en-US" dirty="0">
                <a:solidFill>
                  <a:schemeClr val="accent1"/>
                </a:solidFill>
              </a:rPr>
              <a:t> de las </a:t>
            </a:r>
            <a:r>
              <a:rPr lang="en-US" dirty="0" err="1">
                <a:solidFill>
                  <a:schemeClr val="accent1"/>
                </a:solidFill>
              </a:rPr>
              <a:t>tecnologías</a:t>
            </a:r>
            <a:r>
              <a:rPr lang="en-US" dirty="0">
                <a:solidFill>
                  <a:schemeClr val="accent1"/>
                </a:solidFill>
              </a:rPr>
              <a:t>.</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2" name="Picture 2">
            <a:extLst>
              <a:ext uri="{FF2B5EF4-FFF2-40B4-BE49-F238E27FC236}">
                <a16:creationId xmlns:a16="http://schemas.microsoft.com/office/drawing/2014/main" id="{D6CB80BD-012E-4F7D-81AA-87A71811168B}"/>
              </a:ext>
            </a:extLst>
          </p:cNvPr>
          <p:cNvPicPr>
            <a:picLocks noChangeAspect="1"/>
          </p:cNvPicPr>
          <p:nvPr/>
        </p:nvPicPr>
        <p:blipFill>
          <a:blip r:embed="rId2"/>
          <a:stretch>
            <a:fillRect/>
          </a:stretch>
        </p:blipFill>
        <p:spPr>
          <a:xfrm>
            <a:off x="2633157" y="2903077"/>
            <a:ext cx="13936768" cy="5610146"/>
          </a:xfrm>
          <a:prstGeom prst="rect">
            <a:avLst/>
          </a:prstGeom>
        </p:spPr>
      </p:pic>
    </p:spTree>
    <p:extLst>
      <p:ext uri="{BB962C8B-B14F-4D97-AF65-F5344CB8AC3E}">
        <p14:creationId xmlns:p14="http://schemas.microsoft.com/office/powerpoint/2010/main" val="367060131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sz="5400" dirty="0">
                <a:solidFill>
                  <a:schemeClr val="accent1"/>
                </a:solidFill>
              </a:rPr>
              <a:t>7.Conclusiones</a:t>
            </a:r>
            <a:endParaRPr lang="es-E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Imagen 7">
            <a:extLst>
              <a:ext uri="{FF2B5EF4-FFF2-40B4-BE49-F238E27FC236}">
                <a16:creationId xmlns:a16="http://schemas.microsoft.com/office/drawing/2014/main" id="{0A5D5DCF-B9E2-418C-A73F-388F255B642D}"/>
              </a:ext>
            </a:extLst>
          </p:cNvPr>
          <p:cNvPicPr>
            <a:picLocks noChangeAspect="1"/>
          </p:cNvPicPr>
          <p:nvPr/>
        </p:nvPicPr>
        <p:blipFill>
          <a:blip r:embed="rId2"/>
          <a:stretch>
            <a:fillRect/>
          </a:stretch>
        </p:blipFill>
        <p:spPr>
          <a:xfrm>
            <a:off x="588656" y="3825378"/>
            <a:ext cx="4210761" cy="4192942"/>
          </a:xfrm>
          <a:prstGeom prst="rect">
            <a:avLst/>
          </a:prstGeom>
        </p:spPr>
      </p:pic>
      <p:sp>
        <p:nvSpPr>
          <p:cNvPr id="2" name="TextBox 1">
            <a:extLst>
              <a:ext uri="{FF2B5EF4-FFF2-40B4-BE49-F238E27FC236}">
                <a16:creationId xmlns:a16="http://schemas.microsoft.com/office/drawing/2014/main" id="{D254BE1B-0356-4EC0-B23A-5E0E0DB4579F}"/>
              </a:ext>
            </a:extLst>
          </p:cNvPr>
          <p:cNvSpPr txBox="1"/>
          <p:nvPr/>
        </p:nvSpPr>
        <p:spPr>
          <a:xfrm>
            <a:off x="6183845" y="2849978"/>
            <a:ext cx="10326427"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t>A </a:t>
            </a:r>
            <a:r>
              <a:rPr lang="en-US" sz="2000" dirty="0" err="1"/>
              <a:t>partir</a:t>
            </a:r>
            <a:r>
              <a:rPr lang="en-US" sz="2000" dirty="0"/>
              <a:t> de la </a:t>
            </a:r>
            <a:r>
              <a:rPr lang="en-US" sz="2000" dirty="0" err="1"/>
              <a:t>tabla</a:t>
            </a:r>
            <a:r>
              <a:rPr lang="en-US" sz="2000" dirty="0"/>
              <a:t> anterior, que </a:t>
            </a:r>
            <a:r>
              <a:rPr lang="en-US" sz="2000" dirty="0" err="1"/>
              <a:t>consiste</a:t>
            </a:r>
            <a:r>
              <a:rPr lang="en-US" sz="2000" dirty="0"/>
              <a:t> en una </a:t>
            </a:r>
            <a:r>
              <a:rPr lang="en-US" sz="2000" dirty="0" err="1"/>
              <a:t>síntesis</a:t>
            </a:r>
            <a:r>
              <a:rPr lang="en-US" sz="2000" dirty="0"/>
              <a:t> de </a:t>
            </a:r>
            <a:r>
              <a:rPr lang="en-US" sz="2000" dirty="0" err="1"/>
              <a:t>todas</a:t>
            </a:r>
            <a:r>
              <a:rPr lang="en-US" sz="2000" dirty="0"/>
              <a:t> las </a:t>
            </a:r>
            <a:r>
              <a:rPr lang="en-US" sz="2000" dirty="0" err="1"/>
              <a:t>pruebas</a:t>
            </a:r>
            <a:r>
              <a:rPr lang="en-US" sz="2000" dirty="0"/>
              <a:t> que </a:t>
            </a:r>
            <a:r>
              <a:rPr lang="en-US" sz="2000" dirty="0" err="1"/>
              <a:t>hemos</a:t>
            </a:r>
            <a:r>
              <a:rPr lang="en-US" sz="2000" dirty="0"/>
              <a:t> </a:t>
            </a:r>
            <a:r>
              <a:rPr lang="en-US" sz="2000" dirty="0" err="1"/>
              <a:t>realizado</a:t>
            </a:r>
            <a:r>
              <a:rPr lang="en-US" sz="2000" dirty="0"/>
              <a:t>, </a:t>
            </a:r>
            <a:r>
              <a:rPr lang="en-US" sz="2000" dirty="0" err="1"/>
              <a:t>podemos</a:t>
            </a:r>
            <a:r>
              <a:rPr lang="en-US" sz="2000" dirty="0"/>
              <a:t> </a:t>
            </a:r>
            <a:r>
              <a:rPr lang="en-US" sz="2000" dirty="0" err="1"/>
              <a:t>concluir</a:t>
            </a:r>
            <a:r>
              <a:rPr lang="en-US" sz="2000" dirty="0"/>
              <a:t> que, </a:t>
            </a:r>
            <a:r>
              <a:rPr lang="en-US" sz="2000" dirty="0" err="1"/>
              <a:t>si</a:t>
            </a:r>
            <a:r>
              <a:rPr lang="en-US" sz="2000" dirty="0"/>
              <a:t> </a:t>
            </a:r>
            <a:r>
              <a:rPr lang="en-US" sz="2000" dirty="0" err="1"/>
              <a:t>eliminamos</a:t>
            </a:r>
            <a:r>
              <a:rPr lang="en-US" sz="2000" dirty="0"/>
              <a:t> en </a:t>
            </a:r>
            <a:r>
              <a:rPr lang="en-US" sz="2000" dirty="0" err="1"/>
              <a:t>este</a:t>
            </a:r>
            <a:r>
              <a:rPr lang="en-US" sz="2000" dirty="0"/>
              <a:t> </a:t>
            </a:r>
            <a:r>
              <a:rPr lang="en-US" sz="2000" dirty="0" err="1"/>
              <a:t>caso</a:t>
            </a:r>
            <a:r>
              <a:rPr lang="en-US" sz="2000" dirty="0"/>
              <a:t> la variable </a:t>
            </a:r>
            <a:r>
              <a:rPr lang="en-US" sz="2000" dirty="0" err="1"/>
              <a:t>precio</a:t>
            </a:r>
            <a:r>
              <a:rPr lang="en-US" sz="2000" dirty="0"/>
              <a:t>, la gran </a:t>
            </a:r>
            <a:r>
              <a:rPr lang="en-US" sz="2000" dirty="0" err="1"/>
              <a:t>vencedora</a:t>
            </a:r>
            <a:r>
              <a:rPr lang="en-US" sz="2000" dirty="0"/>
              <a:t> es en </a:t>
            </a:r>
            <a:r>
              <a:rPr lang="en-US" sz="2000" dirty="0" err="1"/>
              <a:t>este</a:t>
            </a:r>
            <a:r>
              <a:rPr lang="en-US" sz="2000" dirty="0"/>
              <a:t> </a:t>
            </a:r>
            <a:r>
              <a:rPr lang="en-US" sz="2000" dirty="0" err="1"/>
              <a:t>caso</a:t>
            </a:r>
            <a:r>
              <a:rPr lang="en-US" sz="2000" dirty="0"/>
              <a:t> Nvidia, a </a:t>
            </a:r>
            <a:r>
              <a:rPr lang="en-US" sz="2000" dirty="0" err="1"/>
              <a:t>pesar</a:t>
            </a:r>
            <a:r>
              <a:rPr lang="en-US" sz="2000" dirty="0"/>
              <a:t> de ser dos </a:t>
            </a:r>
            <a:r>
              <a:rPr lang="en-US" sz="2000" dirty="0" err="1"/>
              <a:t>gráficas</a:t>
            </a:r>
            <a:r>
              <a:rPr lang="en-US" sz="2000" dirty="0"/>
              <a:t> de la </a:t>
            </a:r>
            <a:r>
              <a:rPr lang="en-US" sz="2000" dirty="0" err="1"/>
              <a:t>misma</a:t>
            </a:r>
            <a:r>
              <a:rPr lang="en-US" sz="2000" dirty="0"/>
              <a:t> </a:t>
            </a:r>
            <a:r>
              <a:rPr lang="en-US" sz="2000" dirty="0" err="1"/>
              <a:t>gama</a:t>
            </a:r>
            <a:r>
              <a:rPr lang="en-US" sz="2000" dirty="0"/>
              <a:t>. </a:t>
            </a:r>
            <a:endParaRPr lang="en-US"/>
          </a:p>
          <a:p>
            <a:endParaRPr lang="en-US" sz="2000" dirty="0"/>
          </a:p>
          <a:p>
            <a:pPr marL="342900" indent="-342900">
              <a:buFont typeface="Arial"/>
              <a:buChar char="•"/>
            </a:pPr>
            <a:r>
              <a:rPr lang="en-US" sz="2000" dirty="0"/>
              <a:t>Nvidia/CUDA </a:t>
            </a:r>
            <a:r>
              <a:rPr lang="en-US" sz="2000" dirty="0" err="1"/>
              <a:t>gana</a:t>
            </a:r>
            <a:r>
              <a:rPr lang="en-US" sz="2000" dirty="0"/>
              <a:t> en </a:t>
            </a:r>
            <a:r>
              <a:rPr lang="en-US" sz="2000" dirty="0" err="1"/>
              <a:t>rendimiento</a:t>
            </a:r>
            <a:r>
              <a:rPr lang="en-US" sz="2000" dirty="0"/>
              <a:t> </a:t>
            </a:r>
            <a:r>
              <a:rPr lang="en-US" sz="2000" dirty="0" err="1"/>
              <a:t>bruto</a:t>
            </a:r>
            <a:r>
              <a:rPr lang="en-US" sz="2000" dirty="0"/>
              <a:t>, lo que le </a:t>
            </a:r>
            <a:r>
              <a:rPr lang="en-US" sz="2000" dirty="0" err="1"/>
              <a:t>hace</a:t>
            </a:r>
            <a:r>
              <a:rPr lang="en-US" sz="2000" dirty="0"/>
              <a:t> </a:t>
            </a:r>
            <a:r>
              <a:rPr lang="en-US" sz="2000" dirty="0" err="1"/>
              <a:t>ganar</a:t>
            </a:r>
            <a:r>
              <a:rPr lang="en-US" sz="2000" dirty="0"/>
              <a:t> la </a:t>
            </a:r>
            <a:r>
              <a:rPr lang="en-US" sz="2000" dirty="0" err="1"/>
              <a:t>prueba</a:t>
            </a:r>
            <a:r>
              <a:rPr lang="en-US" sz="2000" dirty="0"/>
              <a:t>, sin embargo, </a:t>
            </a:r>
            <a:r>
              <a:rPr lang="en-US" sz="2000" dirty="0" err="1"/>
              <a:t>si</a:t>
            </a:r>
            <a:r>
              <a:rPr lang="en-US" sz="2000" dirty="0"/>
              <a:t> </a:t>
            </a:r>
            <a:r>
              <a:rPr lang="en-US" sz="2000" dirty="0" err="1"/>
              <a:t>buscamos</a:t>
            </a:r>
            <a:r>
              <a:rPr lang="en-US" sz="2000" dirty="0"/>
              <a:t> un </a:t>
            </a:r>
            <a:r>
              <a:rPr lang="en-US" sz="2000" dirty="0" err="1"/>
              <a:t>sistema</a:t>
            </a:r>
            <a:r>
              <a:rPr lang="en-US" sz="2000" dirty="0"/>
              <a:t> </a:t>
            </a:r>
            <a:r>
              <a:rPr lang="en-US" sz="2000" dirty="0" err="1"/>
              <a:t>escalable</a:t>
            </a:r>
            <a:r>
              <a:rPr lang="en-US" sz="2000" dirty="0"/>
              <a:t>, que sea </a:t>
            </a:r>
            <a:r>
              <a:rPr lang="en-US" sz="2000" dirty="0" err="1"/>
              <a:t>multisistema</a:t>
            </a:r>
            <a:r>
              <a:rPr lang="en-US" sz="2000" dirty="0"/>
              <a:t>, y con </a:t>
            </a:r>
            <a:r>
              <a:rPr lang="en-US" sz="2000" dirty="0" err="1"/>
              <a:t>pocos</a:t>
            </a:r>
            <a:r>
              <a:rPr lang="en-US" sz="2000" dirty="0"/>
              <a:t> </a:t>
            </a:r>
            <a:r>
              <a:rPr lang="en-US" sz="2000" dirty="0" err="1"/>
              <a:t>requisitos</a:t>
            </a:r>
            <a:r>
              <a:rPr lang="en-US" sz="2000" dirty="0"/>
              <a:t> de </a:t>
            </a:r>
            <a:r>
              <a:rPr lang="en-US" sz="2000" dirty="0" err="1"/>
              <a:t>implementación</a:t>
            </a:r>
            <a:r>
              <a:rPr lang="en-US" sz="2000" dirty="0"/>
              <a:t>, </a:t>
            </a:r>
            <a:r>
              <a:rPr lang="en-US" sz="2000" dirty="0" err="1"/>
              <a:t>podemos</a:t>
            </a:r>
            <a:r>
              <a:rPr lang="en-US" sz="2000" dirty="0"/>
              <a:t> </a:t>
            </a:r>
            <a:r>
              <a:rPr lang="en-US" sz="2000" dirty="0" err="1"/>
              <a:t>apostar</a:t>
            </a:r>
            <a:r>
              <a:rPr lang="en-US" sz="2000" dirty="0"/>
              <a:t> por OpenCL, </a:t>
            </a:r>
            <a:r>
              <a:rPr lang="en-US" sz="2000" dirty="0" err="1"/>
              <a:t>sobre</a:t>
            </a:r>
            <a:r>
              <a:rPr lang="en-US" sz="2000" dirty="0"/>
              <a:t> </a:t>
            </a:r>
            <a:r>
              <a:rPr lang="en-US" sz="2000" dirty="0" err="1"/>
              <a:t>todo</a:t>
            </a:r>
            <a:r>
              <a:rPr lang="en-US" sz="2000" dirty="0"/>
              <a:t> </a:t>
            </a:r>
            <a:r>
              <a:rPr lang="en-US" sz="2000" dirty="0" err="1"/>
              <a:t>si</a:t>
            </a:r>
            <a:r>
              <a:rPr lang="en-US" sz="2000" dirty="0"/>
              <a:t> </a:t>
            </a:r>
            <a:r>
              <a:rPr lang="en-US" sz="2000" dirty="0" err="1"/>
              <a:t>queremos</a:t>
            </a:r>
            <a:r>
              <a:rPr lang="en-US" sz="2000" dirty="0"/>
              <a:t> </a:t>
            </a:r>
            <a:r>
              <a:rPr lang="en-US" sz="2000" dirty="0" err="1"/>
              <a:t>implementar</a:t>
            </a:r>
            <a:r>
              <a:rPr lang="en-US" sz="2000" dirty="0"/>
              <a:t> una red </a:t>
            </a:r>
            <a:r>
              <a:rPr lang="en-US" sz="2000" dirty="0" err="1"/>
              <a:t>computacional</a:t>
            </a:r>
            <a:r>
              <a:rPr lang="en-US" sz="2000" dirty="0"/>
              <a:t> </a:t>
            </a:r>
            <a:r>
              <a:rPr lang="en-US" sz="2000" dirty="0" err="1"/>
              <a:t>usando</a:t>
            </a:r>
            <a:r>
              <a:rPr lang="en-US" sz="2000" dirty="0"/>
              <a:t>, por </a:t>
            </a:r>
            <a:r>
              <a:rPr lang="en-US" sz="2000" dirty="0" err="1"/>
              <a:t>ejemplo</a:t>
            </a:r>
            <a:r>
              <a:rPr lang="en-US" sz="2000" dirty="0"/>
              <a:t>, </a:t>
            </a:r>
            <a:r>
              <a:rPr lang="en-US" sz="2000" dirty="0" err="1"/>
              <a:t>recursos</a:t>
            </a:r>
            <a:r>
              <a:rPr lang="en-US" sz="2000" dirty="0"/>
              <a:t> </a:t>
            </a:r>
            <a:r>
              <a:rPr lang="en-US" sz="2000" dirty="0" err="1"/>
              <a:t>sobrantes</a:t>
            </a:r>
            <a:r>
              <a:rPr lang="en-US" sz="2000" dirty="0"/>
              <a:t> de </a:t>
            </a:r>
            <a:r>
              <a:rPr lang="en-US" sz="2000" dirty="0" err="1"/>
              <a:t>otros</a:t>
            </a:r>
            <a:r>
              <a:rPr lang="en-US" sz="2000" dirty="0"/>
              <a:t> </a:t>
            </a:r>
            <a:r>
              <a:rPr lang="en-US" sz="2000" dirty="0" err="1"/>
              <a:t>departamentos</a:t>
            </a:r>
            <a:r>
              <a:rPr lang="en-US" sz="2000" dirty="0"/>
              <a:t>.</a:t>
            </a:r>
          </a:p>
          <a:p>
            <a:endParaRPr lang="en-US" sz="2000" dirty="0"/>
          </a:p>
          <a:p>
            <a:pPr marL="342900" indent="-342900">
              <a:buFont typeface="Arial"/>
              <a:buChar char="•"/>
            </a:pPr>
            <a:r>
              <a:rPr lang="en-US" sz="2000" dirty="0"/>
              <a:t>En ese </a:t>
            </a:r>
            <a:r>
              <a:rPr lang="en-US" sz="2000" err="1"/>
              <a:t>caso</a:t>
            </a:r>
            <a:r>
              <a:rPr lang="en-US" sz="2000" dirty="0"/>
              <a:t>, </a:t>
            </a:r>
            <a:r>
              <a:rPr lang="en-US" sz="2000" err="1"/>
              <a:t>podemos</a:t>
            </a:r>
            <a:r>
              <a:rPr lang="en-US" sz="2000" dirty="0"/>
              <a:t> </a:t>
            </a:r>
            <a:r>
              <a:rPr lang="en-US" sz="2000" err="1"/>
              <a:t>crear</a:t>
            </a:r>
            <a:r>
              <a:rPr lang="en-US" sz="2000" dirty="0"/>
              <a:t> una red </a:t>
            </a:r>
            <a:r>
              <a:rPr lang="en-US" sz="2000" err="1"/>
              <a:t>distribuida</a:t>
            </a:r>
            <a:r>
              <a:rPr lang="en-US" sz="2000" dirty="0"/>
              <a:t> con </a:t>
            </a:r>
            <a:r>
              <a:rPr lang="en-US" sz="2000" err="1"/>
              <a:t>esos</a:t>
            </a:r>
            <a:r>
              <a:rPr lang="en-US" sz="2000" dirty="0"/>
              <a:t> PCs que, en conjunto, </a:t>
            </a:r>
            <a:r>
              <a:rPr lang="en-US" sz="2000" err="1"/>
              <a:t>superen</a:t>
            </a:r>
            <a:r>
              <a:rPr lang="en-US" sz="2000" dirty="0"/>
              <a:t> la </a:t>
            </a:r>
            <a:r>
              <a:rPr lang="en-US" sz="2000" err="1"/>
              <a:t>potencia</a:t>
            </a:r>
            <a:r>
              <a:rPr lang="en-US" sz="2000" dirty="0"/>
              <a:t> de un </a:t>
            </a:r>
            <a:r>
              <a:rPr lang="en-US" sz="2000" err="1"/>
              <a:t>equipo</a:t>
            </a:r>
            <a:r>
              <a:rPr lang="en-US" sz="2000" dirty="0"/>
              <a:t> </a:t>
            </a:r>
            <a:r>
              <a:rPr lang="en-US" sz="2000" err="1"/>
              <a:t>único</a:t>
            </a:r>
            <a:r>
              <a:rPr lang="en-US" sz="2000" dirty="0"/>
              <a:t> CUDA, </a:t>
            </a:r>
            <a:r>
              <a:rPr lang="en-US" sz="2000" err="1"/>
              <a:t>aunque</a:t>
            </a:r>
            <a:r>
              <a:rPr lang="en-US" sz="2000" dirty="0"/>
              <a:t> </a:t>
            </a:r>
            <a:r>
              <a:rPr lang="en-US" sz="2000" err="1"/>
              <a:t>ahí</a:t>
            </a:r>
            <a:r>
              <a:rPr lang="en-US" sz="2000" dirty="0"/>
              <a:t> </a:t>
            </a:r>
            <a:r>
              <a:rPr lang="en-US" sz="2000" err="1"/>
              <a:t>entrarían</a:t>
            </a:r>
            <a:r>
              <a:rPr lang="en-US" sz="2000" dirty="0"/>
              <a:t> variables </a:t>
            </a:r>
            <a:r>
              <a:rPr lang="en-US" sz="2000" err="1"/>
              <a:t>como</a:t>
            </a:r>
            <a:r>
              <a:rPr lang="en-US" sz="2000" dirty="0"/>
              <a:t> </a:t>
            </a:r>
            <a:r>
              <a:rPr lang="en-US" sz="2000" err="1"/>
              <a:t>precio</a:t>
            </a:r>
            <a:r>
              <a:rPr lang="en-US" sz="2000" dirty="0"/>
              <a:t> de la luz y </a:t>
            </a:r>
            <a:r>
              <a:rPr lang="en-US" sz="2000" err="1"/>
              <a:t>espacio</a:t>
            </a:r>
            <a:r>
              <a:rPr lang="en-US" sz="2000" dirty="0"/>
              <a:t>.</a:t>
            </a:r>
          </a:p>
          <a:p>
            <a:endParaRPr lang="en-US" sz="2000" dirty="0"/>
          </a:p>
          <a:p>
            <a:pPr marL="342900" indent="-342900">
              <a:buFont typeface="Arial"/>
              <a:buChar char="•"/>
            </a:pPr>
            <a:r>
              <a:rPr lang="en-US" sz="2000" dirty="0"/>
              <a:t>En </a:t>
            </a:r>
            <a:r>
              <a:rPr lang="en-US" sz="2000" err="1"/>
              <a:t>cualquier</a:t>
            </a:r>
            <a:r>
              <a:rPr lang="en-US" sz="2000" dirty="0"/>
              <a:t> </a:t>
            </a:r>
            <a:r>
              <a:rPr lang="en-US" sz="2000" err="1"/>
              <a:t>caso</a:t>
            </a:r>
            <a:r>
              <a:rPr lang="en-US" sz="2000" dirty="0"/>
              <a:t>, </a:t>
            </a:r>
            <a:r>
              <a:rPr lang="en-US" sz="2000" err="1"/>
              <a:t>ambas</a:t>
            </a:r>
            <a:r>
              <a:rPr lang="en-US" sz="2000" dirty="0"/>
              <a:t> </a:t>
            </a:r>
            <a:r>
              <a:rPr lang="en-US" sz="2000" err="1"/>
              <a:t>tecnologías</a:t>
            </a:r>
            <a:r>
              <a:rPr lang="en-US" sz="2000" dirty="0"/>
              <a:t> </a:t>
            </a:r>
            <a:r>
              <a:rPr lang="en-US" sz="2000" err="1"/>
              <a:t>pueden</a:t>
            </a:r>
            <a:r>
              <a:rPr lang="en-US" sz="2000" dirty="0"/>
              <a:t> </a:t>
            </a:r>
            <a:r>
              <a:rPr lang="en-US" sz="2000" err="1"/>
              <a:t>considerarse</a:t>
            </a:r>
            <a:r>
              <a:rPr lang="en-US" sz="2000" dirty="0"/>
              <a:t> </a:t>
            </a:r>
            <a:r>
              <a:rPr lang="en-US" sz="2000" err="1"/>
              <a:t>válidas</a:t>
            </a:r>
            <a:r>
              <a:rPr lang="en-US" sz="2000" dirty="0"/>
              <a:t>, al </a:t>
            </a:r>
            <a:r>
              <a:rPr lang="en-US" sz="2000" err="1"/>
              <a:t>haber</a:t>
            </a:r>
            <a:r>
              <a:rPr lang="en-US" sz="2000" dirty="0"/>
              <a:t> </a:t>
            </a:r>
            <a:r>
              <a:rPr lang="en-US" sz="2000" err="1"/>
              <a:t>pasado</a:t>
            </a:r>
            <a:r>
              <a:rPr lang="en-US" sz="2000" dirty="0"/>
              <a:t> la </a:t>
            </a:r>
            <a:r>
              <a:rPr lang="en-US" sz="2000" err="1"/>
              <a:t>mayoría</a:t>
            </a:r>
            <a:r>
              <a:rPr lang="en-US" sz="2000" dirty="0"/>
              <a:t> de tests a lo largo de los </a:t>
            </a:r>
            <a:r>
              <a:rPr lang="en-US" sz="2000" dirty="0" err="1"/>
              <a:t>tres</a:t>
            </a:r>
            <a:r>
              <a:rPr lang="en-US" sz="2000" dirty="0"/>
              <a:t> </a:t>
            </a:r>
            <a:r>
              <a:rPr lang="en-US" sz="2000" dirty="0" err="1"/>
              <a:t>trabajos</a:t>
            </a:r>
            <a:r>
              <a:rPr lang="en-US" sz="2000" dirty="0"/>
              <a:t> que </a:t>
            </a:r>
            <a:r>
              <a:rPr lang="en-US" sz="2000" dirty="0" err="1"/>
              <a:t>hemos</a:t>
            </a:r>
            <a:r>
              <a:rPr lang="en-US" sz="2000" dirty="0"/>
              <a:t> </a:t>
            </a:r>
            <a:r>
              <a:rPr lang="en-US" sz="2000" dirty="0" err="1"/>
              <a:t>ido</a:t>
            </a:r>
            <a:r>
              <a:rPr lang="en-US" sz="2000" dirty="0"/>
              <a:t> </a:t>
            </a:r>
            <a:r>
              <a:rPr lang="en-US" sz="2000" dirty="0" err="1"/>
              <a:t>realizando</a:t>
            </a:r>
            <a:r>
              <a:rPr lang="en-US" sz="2000" dirty="0"/>
              <a:t> a lo largo de </a:t>
            </a:r>
            <a:r>
              <a:rPr lang="en-US" sz="2000" dirty="0" err="1"/>
              <a:t>este</a:t>
            </a:r>
            <a:r>
              <a:rPr lang="en-US" sz="2000" dirty="0"/>
              <a:t> </a:t>
            </a:r>
            <a:r>
              <a:rPr lang="en-US" sz="2000" dirty="0" err="1"/>
              <a:t>cuatrimestre</a:t>
            </a:r>
            <a:r>
              <a:rPr lang="en-US" sz="2000" dirty="0"/>
              <a:t>…</a:t>
            </a:r>
          </a:p>
        </p:txBody>
      </p:sp>
    </p:spTree>
    <p:extLst>
      <p:ext uri="{BB962C8B-B14F-4D97-AF65-F5344CB8AC3E}">
        <p14:creationId xmlns:p14="http://schemas.microsoft.com/office/powerpoint/2010/main" val="261489552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758575" y="3008738"/>
            <a:ext cx="10953052" cy="2141699"/>
          </a:xfrm>
        </p:spPr>
        <p:txBody>
          <a:bodyPr>
            <a:normAutofit/>
          </a:bodyPr>
          <a:lstStyle/>
          <a:p>
            <a:r>
              <a:rPr lang="en-US">
                <a:solidFill>
                  <a:schemeClr val="accent1"/>
                </a:solidFill>
              </a:rPr>
              <a:t>!Gracias a </a:t>
            </a:r>
            <a:r>
              <a:rPr lang="en-US" err="1">
                <a:solidFill>
                  <a:schemeClr val="accent1"/>
                </a:solidFill>
              </a:rPr>
              <a:t>todos</a:t>
            </a:r>
            <a:r>
              <a:rPr lang="en-US">
                <a:solidFill>
                  <a:schemeClr val="accent1"/>
                </a:solidFill>
              </a:rPr>
              <a:t>!</a:t>
            </a:r>
          </a:p>
        </p:txBody>
      </p:sp>
      <p:sp>
        <p:nvSpPr>
          <p:cNvPr id="3" name="サブタイトル 2"/>
          <p:cNvSpPr>
            <a:spLocks noGrp="1"/>
          </p:cNvSpPr>
          <p:nvPr>
            <p:ph type="subTitle" idx="1"/>
          </p:nvPr>
        </p:nvSpPr>
        <p:spPr>
          <a:xfrm>
            <a:off x="5758830" y="6597685"/>
            <a:ext cx="10153128" cy="2891601"/>
          </a:xfrm>
        </p:spPr>
        <p:txBody>
          <a:bodyPr vert="horz" lIns="163275" tIns="81638" rIns="163275" bIns="81638" rtlCol="0" anchor="t">
            <a:normAutofit/>
          </a:bodyPr>
          <a:lstStyle/>
          <a:p>
            <a:r>
              <a:rPr lang="en-US">
                <a:latin typeface="Aleo-LightItalic"/>
              </a:rPr>
              <a:t>Borja </a:t>
            </a:r>
            <a:r>
              <a:rPr lang="en-US" err="1">
                <a:latin typeface="Aleo-LightItalic"/>
              </a:rPr>
              <a:t>Ordóñez</a:t>
            </a:r>
            <a:r>
              <a:rPr lang="en-US">
                <a:latin typeface="Aleo-LightItalic"/>
              </a:rPr>
              <a:t> Bello </a:t>
            </a:r>
            <a:endParaRPr lang="es-ES"/>
          </a:p>
          <a:p>
            <a:r>
              <a:rPr lang="en-US">
                <a:latin typeface="Aleo-LightItalic"/>
              </a:rPr>
              <a:t>Javier Luque Moreno </a:t>
            </a:r>
            <a:endParaRPr lang="en-US"/>
          </a:p>
          <a:p>
            <a:r>
              <a:rPr lang="en-US">
                <a:latin typeface="Aleo-LightItalic"/>
              </a:rPr>
              <a:t>Adrián López Godoy </a:t>
            </a:r>
            <a:endParaRPr lang="en-US"/>
          </a:p>
          <a:p>
            <a:r>
              <a:rPr lang="en-US">
                <a:latin typeface="Aleo-LightItalic"/>
              </a:rPr>
              <a:t>Daniel Calin </a:t>
            </a:r>
            <a:r>
              <a:rPr lang="en-US" err="1">
                <a:latin typeface="Aleo-LightItalic"/>
              </a:rPr>
              <a:t>Stanus</a:t>
            </a:r>
            <a:r>
              <a:rPr lang="en-US">
                <a:latin typeface="Aleo-LightItalic"/>
              </a:rPr>
              <a:t> </a:t>
            </a:r>
            <a:endParaRPr lang="es-ES" err="1"/>
          </a:p>
          <a:p>
            <a:r>
              <a:rPr lang="en-US">
                <a:latin typeface="Aleo-LightItalic"/>
              </a:rPr>
              <a:t>Ignacio Burgos </a:t>
            </a:r>
            <a:r>
              <a:rPr lang="en-US" err="1">
                <a:latin typeface="Aleo-LightItalic"/>
              </a:rPr>
              <a:t>Lucha</a:t>
            </a:r>
            <a:endParaRPr lang="es-ES" err="1"/>
          </a:p>
        </p:txBody>
      </p:sp>
    </p:spTree>
    <p:extLst>
      <p:ext uri="{BB962C8B-B14F-4D97-AF65-F5344CB8AC3E}">
        <p14:creationId xmlns:p14="http://schemas.microsoft.com/office/powerpoint/2010/main" val="925325870"/>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1.Requisitos del </a:t>
            </a:r>
            <a:r>
              <a:rPr lang="en-US" err="1">
                <a:solidFill>
                  <a:schemeClr val="accent1"/>
                </a:solidFill>
              </a:rPr>
              <a:t>prototipo</a:t>
            </a:r>
            <a:r>
              <a:rPr lang="en-US">
                <a:solidFill>
                  <a:schemeClr val="accent1"/>
                </a:solidFill>
              </a:rPr>
              <a:t> B: OpenCL</a:t>
            </a:r>
            <a:endParaRPr lang="en-US" err="1">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5</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CuadroTexto 2">
            <a:extLst>
              <a:ext uri="{FF2B5EF4-FFF2-40B4-BE49-F238E27FC236}">
                <a16:creationId xmlns:a16="http://schemas.microsoft.com/office/drawing/2014/main" id="{8AB7DBAC-3C68-4EA9-B235-A1649AD8D0AA}"/>
              </a:ext>
            </a:extLst>
          </p:cNvPr>
          <p:cNvSpPr txBox="1"/>
          <p:nvPr/>
        </p:nvSpPr>
        <p:spPr>
          <a:xfrm>
            <a:off x="5763784" y="2048053"/>
            <a:ext cx="11305175" cy="6986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s-ES"/>
          </a:p>
          <a:p>
            <a:pPr algn="just"/>
            <a:r>
              <a:rPr lang="es-ES"/>
              <a:t>OpenCL provee del API que permite a los programas acceder a múltiples procesadores de forma simultánea para lograr el procesamiento en paralelo. Al distribuir el procesamiento ente múltiples procesadores mejora el rendimiento del programa. </a:t>
            </a:r>
          </a:p>
          <a:p>
            <a:pPr algn="just"/>
            <a:r>
              <a:rPr lang="es-ES"/>
              <a:t>Para que OpenCL funcione, el hardware y el software deben de soportar la API. Actualmente las tarjetas gráficas de AMD, NVIDIA e INTEL soportan este estándar. </a:t>
            </a:r>
          </a:p>
          <a:p>
            <a:pPr algn="just"/>
            <a:endParaRPr lang="es-ES"/>
          </a:p>
          <a:p>
            <a:pPr algn="just"/>
            <a:r>
              <a:rPr lang="es-ES"/>
              <a:t>Necesitaremos una gráfica compatible con OpenCL 2.0 (2008 en adelante) y un procesador que soporte al menos las instrucciones SSE 2</a:t>
            </a:r>
          </a:p>
          <a:p>
            <a:pPr algn="just"/>
            <a:endParaRPr lang="es-ES"/>
          </a:p>
          <a:p>
            <a:endParaRPr lang="es-ES"/>
          </a:p>
        </p:txBody>
      </p:sp>
      <p:pic>
        <p:nvPicPr>
          <p:cNvPr id="5" name="Imagen 4">
            <a:extLst>
              <a:ext uri="{FF2B5EF4-FFF2-40B4-BE49-F238E27FC236}">
                <a16:creationId xmlns:a16="http://schemas.microsoft.com/office/drawing/2014/main" id="{E46DDBBC-A86B-42FF-9D22-10AD9F25B6F5}"/>
              </a:ext>
            </a:extLst>
          </p:cNvPr>
          <p:cNvPicPr>
            <a:picLocks noChangeAspect="1"/>
          </p:cNvPicPr>
          <p:nvPr/>
        </p:nvPicPr>
        <p:blipFill>
          <a:blip r:embed="rId2"/>
          <a:stretch>
            <a:fillRect/>
          </a:stretch>
        </p:blipFill>
        <p:spPr>
          <a:xfrm>
            <a:off x="1127391" y="4227225"/>
            <a:ext cx="2804620" cy="2604969"/>
          </a:xfrm>
          <a:prstGeom prst="rect">
            <a:avLst/>
          </a:prstGeom>
        </p:spPr>
      </p:pic>
    </p:spTree>
    <p:extLst>
      <p:ext uri="{BB962C8B-B14F-4D97-AF65-F5344CB8AC3E}">
        <p14:creationId xmlns:p14="http://schemas.microsoft.com/office/powerpoint/2010/main" val="420745649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1.1.Requisitos </a:t>
            </a:r>
            <a:r>
              <a:rPr lang="en-US" err="1">
                <a:solidFill>
                  <a:schemeClr val="accent1"/>
                </a:solidFill>
              </a:rPr>
              <a:t>funcionales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6</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graphicFrame>
        <p:nvGraphicFramePr>
          <p:cNvPr id="2" name="Table 1">
            <a:extLst>
              <a:ext uri="{FF2B5EF4-FFF2-40B4-BE49-F238E27FC236}">
                <a16:creationId xmlns:a16="http://schemas.microsoft.com/office/drawing/2014/main" id="{528D06AD-9A5C-4D19-AF22-A9D054C543F8}"/>
              </a:ext>
            </a:extLst>
          </p:cNvPr>
          <p:cNvGraphicFramePr>
            <a:graphicFrameLocks noGrp="1"/>
          </p:cNvGraphicFramePr>
          <p:nvPr>
            <p:extLst>
              <p:ext uri="{D42A27DB-BD31-4B8C-83A1-F6EECF244321}">
                <p14:modId xmlns:p14="http://schemas.microsoft.com/office/powerpoint/2010/main" val="195331639"/>
              </p:ext>
            </p:extLst>
          </p:nvPr>
        </p:nvGraphicFramePr>
        <p:xfrm>
          <a:off x="3852578" y="2242422"/>
          <a:ext cx="11137900" cy="7477446"/>
        </p:xfrm>
        <a:graphic>
          <a:graphicData uri="http://schemas.openxmlformats.org/drawingml/2006/table">
            <a:tbl>
              <a:tblPr firstRow="1" firstCol="1" bandRow="1">
                <a:tableStyleId>{5C22544A-7EE6-4342-B048-85BDC9FD1C3A}</a:tableStyleId>
              </a:tblPr>
              <a:tblGrid>
                <a:gridCol w="1104900">
                  <a:extLst>
                    <a:ext uri="{9D8B030D-6E8A-4147-A177-3AD203B41FA5}">
                      <a16:colId xmlns:a16="http://schemas.microsoft.com/office/drawing/2014/main" val="2027636939"/>
                    </a:ext>
                  </a:extLst>
                </a:gridCol>
                <a:gridCol w="10033000">
                  <a:extLst>
                    <a:ext uri="{9D8B030D-6E8A-4147-A177-3AD203B41FA5}">
                      <a16:colId xmlns:a16="http://schemas.microsoft.com/office/drawing/2014/main" val="2720851464"/>
                    </a:ext>
                  </a:extLst>
                </a:gridCol>
              </a:tblGrid>
              <a:tr h="316865">
                <a:tc>
                  <a:txBody>
                    <a:bodyPr/>
                    <a:lstStyle/>
                    <a:p>
                      <a:pPr marL="0" algn="ctr" rtl="0" eaLnBrk="1" latinLnBrk="0" hangingPunct="1">
                        <a:lnSpc>
                          <a:spcPct val="107000"/>
                        </a:lnSpc>
                        <a:spcBef>
                          <a:spcPts val="0"/>
                        </a:spcBef>
                        <a:spcAft>
                          <a:spcPts val="0"/>
                        </a:spcAft>
                      </a:pPr>
                      <a:r>
                        <a:rPr lang="es-ES" sz="2400" kern="1200">
                          <a:effectLst/>
                        </a:rPr>
                        <a:t>REQ.</a:t>
                      </a:r>
                      <a:endParaRPr lang="es-ES">
                        <a:effectLst/>
                      </a:endParaRPr>
                    </a:p>
                  </a:txBody>
                  <a:tcPr marL="0" marR="0" marT="0" marB="0" anchor="ctr"/>
                </a:tc>
                <a:tc>
                  <a:txBody>
                    <a:bodyPr/>
                    <a:lstStyle/>
                    <a:p>
                      <a:pPr marL="0" algn="ctr" rtl="0" eaLnBrk="1" latinLnBrk="0" hangingPunct="1">
                        <a:lnSpc>
                          <a:spcPct val="107000"/>
                        </a:lnSpc>
                        <a:spcBef>
                          <a:spcPts val="0"/>
                        </a:spcBef>
                        <a:spcAft>
                          <a:spcPts val="0"/>
                        </a:spcAft>
                      </a:pPr>
                      <a:r>
                        <a:rPr lang="es-ES" sz="2400" kern="1200">
                          <a:effectLst/>
                        </a:rPr>
                        <a:t>DESCRIPCIÓN</a:t>
                      </a:r>
                      <a:endParaRPr lang="es-ES">
                        <a:effectLst/>
                      </a:endParaRPr>
                    </a:p>
                  </a:txBody>
                  <a:tcPr marL="0" marR="0" marT="0" marB="0" anchor="ctr"/>
                </a:tc>
                <a:extLst>
                  <a:ext uri="{0D108BD9-81ED-4DB2-BD59-A6C34878D82A}">
                    <a16:rowId xmlns:a16="http://schemas.microsoft.com/office/drawing/2014/main" val="2263196006"/>
                  </a:ext>
                </a:extLst>
              </a:tr>
              <a:tr h="316865">
                <a:tc>
                  <a:txBody>
                    <a:bodyPr/>
                    <a:lstStyle/>
                    <a:p>
                      <a:pPr marL="0" algn="ctr" rtl="0" eaLnBrk="1" latinLnBrk="0" hangingPunct="1">
                        <a:lnSpc>
                          <a:spcPct val="107000"/>
                        </a:lnSpc>
                        <a:spcBef>
                          <a:spcPts val="0"/>
                        </a:spcBef>
                        <a:spcAft>
                          <a:spcPts val="0"/>
                        </a:spcAft>
                      </a:pPr>
                      <a:r>
                        <a:rPr lang="es-ES" sz="2400" kern="1200">
                          <a:effectLst/>
                        </a:rPr>
                        <a:t>RF01</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permanecer estable bajo condiciones de carga</a:t>
                      </a:r>
                      <a:endParaRPr lang="es-ES">
                        <a:effectLst/>
                      </a:endParaRPr>
                    </a:p>
                  </a:txBody>
                  <a:tcPr marL="0" marR="0" marT="0" marB="0" anchor="ctr"/>
                </a:tc>
                <a:extLst>
                  <a:ext uri="{0D108BD9-81ED-4DB2-BD59-A6C34878D82A}">
                    <a16:rowId xmlns:a16="http://schemas.microsoft.com/office/drawing/2014/main" val="2713004959"/>
                  </a:ext>
                </a:extLst>
              </a:tr>
              <a:tr h="316865">
                <a:tc>
                  <a:txBody>
                    <a:bodyPr/>
                    <a:lstStyle/>
                    <a:p>
                      <a:pPr marL="0" algn="ctr" rtl="0" eaLnBrk="1" latinLnBrk="0" hangingPunct="1">
                        <a:lnSpc>
                          <a:spcPct val="107000"/>
                        </a:lnSpc>
                        <a:spcBef>
                          <a:spcPts val="0"/>
                        </a:spcBef>
                        <a:spcAft>
                          <a:spcPts val="0"/>
                        </a:spcAft>
                      </a:pPr>
                      <a:r>
                        <a:rPr lang="es-ES" sz="2400" kern="1200">
                          <a:effectLst/>
                        </a:rPr>
                        <a:t>RF02</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ejecutar </a:t>
                      </a:r>
                      <a:r>
                        <a:rPr lang="es-ES" sz="2400" kern="1200" err="1">
                          <a:effectLst/>
                        </a:rPr>
                        <a:t>Luxmark</a:t>
                      </a:r>
                      <a:endParaRPr lang="es-ES" err="1">
                        <a:effectLst/>
                      </a:endParaRPr>
                    </a:p>
                  </a:txBody>
                  <a:tcPr marL="0" marR="0" marT="0" marB="0" anchor="ctr"/>
                </a:tc>
                <a:extLst>
                  <a:ext uri="{0D108BD9-81ED-4DB2-BD59-A6C34878D82A}">
                    <a16:rowId xmlns:a16="http://schemas.microsoft.com/office/drawing/2014/main" val="999447243"/>
                  </a:ext>
                </a:extLst>
              </a:tr>
              <a:tr h="592963">
                <a:tc>
                  <a:txBody>
                    <a:bodyPr/>
                    <a:lstStyle/>
                    <a:p>
                      <a:pPr marL="0" algn="ctr" rtl="0" eaLnBrk="1" latinLnBrk="0" hangingPunct="1">
                        <a:lnSpc>
                          <a:spcPct val="107000"/>
                        </a:lnSpc>
                        <a:spcBef>
                          <a:spcPts val="0"/>
                        </a:spcBef>
                        <a:spcAft>
                          <a:spcPts val="0"/>
                        </a:spcAft>
                      </a:pPr>
                      <a:r>
                        <a:rPr lang="es-ES" sz="2400" kern="1200">
                          <a:effectLst/>
                        </a:rPr>
                        <a:t>RF03</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pasar las pruebas obteniendo una puntuación</a:t>
                      </a:r>
                      <a:endParaRPr lang="es-ES">
                        <a:effectLst/>
                      </a:endParaRPr>
                    </a:p>
                    <a:p>
                      <a:pPr marL="0" algn="l" rtl="0" eaLnBrk="1" latinLnBrk="0" hangingPunct="1">
                        <a:lnSpc>
                          <a:spcPct val="107000"/>
                        </a:lnSpc>
                        <a:spcBef>
                          <a:spcPts val="0"/>
                        </a:spcBef>
                        <a:spcAft>
                          <a:spcPts val="0"/>
                        </a:spcAft>
                      </a:pPr>
                      <a:endParaRPr lang="es-ES">
                        <a:effectLst/>
                      </a:endParaRPr>
                    </a:p>
                  </a:txBody>
                  <a:tcPr marL="0" marR="0" marT="0" marB="0" anchor="ctr"/>
                </a:tc>
                <a:extLst>
                  <a:ext uri="{0D108BD9-81ED-4DB2-BD59-A6C34878D82A}">
                    <a16:rowId xmlns:a16="http://schemas.microsoft.com/office/drawing/2014/main" val="2767506995"/>
                  </a:ext>
                </a:extLst>
              </a:tr>
              <a:tr h="374396">
                <a:tc>
                  <a:txBody>
                    <a:bodyPr/>
                    <a:lstStyle/>
                    <a:p>
                      <a:pPr marL="0" algn="ctr" rtl="0" eaLnBrk="1" latinLnBrk="0" hangingPunct="1">
                        <a:lnSpc>
                          <a:spcPct val="107000"/>
                        </a:lnSpc>
                        <a:spcBef>
                          <a:spcPts val="0"/>
                        </a:spcBef>
                        <a:spcAft>
                          <a:spcPts val="0"/>
                        </a:spcAft>
                      </a:pPr>
                      <a:r>
                        <a:rPr lang="es-ES" sz="2400" kern="1200">
                          <a:effectLst/>
                        </a:rPr>
                        <a:t>RF04</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ejecutar </a:t>
                      </a:r>
                      <a:r>
                        <a:rPr lang="es-ES" sz="2400" kern="1200" err="1">
                          <a:effectLst/>
                        </a:rPr>
                        <a:t>CompuBench</a:t>
                      </a:r>
                      <a:endParaRPr lang="es-ES" err="1">
                        <a:effectLst/>
                      </a:endParaRPr>
                    </a:p>
                  </a:txBody>
                  <a:tcPr marL="0" marR="0" marT="0" marB="0" anchor="ctr"/>
                </a:tc>
                <a:extLst>
                  <a:ext uri="{0D108BD9-81ED-4DB2-BD59-A6C34878D82A}">
                    <a16:rowId xmlns:a16="http://schemas.microsoft.com/office/drawing/2014/main" val="802027272"/>
                  </a:ext>
                </a:extLst>
              </a:tr>
              <a:tr h="650621">
                <a:tc>
                  <a:txBody>
                    <a:bodyPr/>
                    <a:lstStyle/>
                    <a:p>
                      <a:pPr marL="0" algn="ctr" rtl="0" eaLnBrk="1" latinLnBrk="0" hangingPunct="1">
                        <a:lnSpc>
                          <a:spcPct val="107000"/>
                        </a:lnSpc>
                        <a:spcBef>
                          <a:spcPts val="0"/>
                        </a:spcBef>
                        <a:spcAft>
                          <a:spcPts val="0"/>
                        </a:spcAft>
                      </a:pPr>
                      <a:r>
                        <a:rPr lang="es-ES" sz="2400" kern="1200">
                          <a:effectLst/>
                        </a:rPr>
                        <a:t>RF05</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pasar las pruebas obteniendo una puntuación</a:t>
                      </a:r>
                      <a:endParaRPr lang="es-ES">
                        <a:effectLst/>
                      </a:endParaRPr>
                    </a:p>
                    <a:p>
                      <a:pPr marL="0" algn="l" rtl="0" eaLnBrk="1" latinLnBrk="0" hangingPunct="1">
                        <a:lnSpc>
                          <a:spcPct val="107000"/>
                        </a:lnSpc>
                        <a:spcBef>
                          <a:spcPts val="0"/>
                        </a:spcBef>
                        <a:spcAft>
                          <a:spcPts val="0"/>
                        </a:spcAft>
                      </a:pPr>
                      <a:endParaRPr lang="es-ES">
                        <a:effectLst/>
                      </a:endParaRPr>
                    </a:p>
                  </a:txBody>
                  <a:tcPr marL="0" marR="0" marT="0" marB="0" anchor="ctr"/>
                </a:tc>
                <a:extLst>
                  <a:ext uri="{0D108BD9-81ED-4DB2-BD59-A6C34878D82A}">
                    <a16:rowId xmlns:a16="http://schemas.microsoft.com/office/drawing/2014/main" val="686505261"/>
                  </a:ext>
                </a:extLst>
              </a:tr>
              <a:tr h="650621">
                <a:tc>
                  <a:txBody>
                    <a:bodyPr/>
                    <a:lstStyle/>
                    <a:p>
                      <a:pPr marL="0" algn="ctr" rtl="0" eaLnBrk="1" latinLnBrk="0" hangingPunct="1">
                        <a:lnSpc>
                          <a:spcPct val="107000"/>
                        </a:lnSpc>
                        <a:spcBef>
                          <a:spcPts val="0"/>
                        </a:spcBef>
                        <a:spcAft>
                          <a:spcPts val="0"/>
                        </a:spcAft>
                      </a:pPr>
                      <a:r>
                        <a:rPr lang="es-ES" sz="2400" kern="1200">
                          <a:effectLst/>
                        </a:rPr>
                        <a:t>RF06</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ejecutar MSI </a:t>
                      </a:r>
                      <a:r>
                        <a:rPr lang="es-ES" sz="2400" kern="1200" err="1">
                          <a:effectLst/>
                        </a:rPr>
                        <a:t>Kombustor</a:t>
                      </a:r>
                      <a:r>
                        <a:rPr lang="es-ES" sz="2400" kern="1200">
                          <a:effectLst/>
                        </a:rPr>
                        <a:t> durante al menos 5 minutos, con temperaturas adecuadas al TDP de cada gráfica.</a:t>
                      </a:r>
                      <a:endParaRPr lang="es-ES">
                        <a:effectLst/>
                      </a:endParaRPr>
                    </a:p>
                  </a:txBody>
                  <a:tcPr marL="0" marR="0" marT="0" marB="0" anchor="ctr"/>
                </a:tc>
                <a:extLst>
                  <a:ext uri="{0D108BD9-81ED-4DB2-BD59-A6C34878D82A}">
                    <a16:rowId xmlns:a16="http://schemas.microsoft.com/office/drawing/2014/main" val="1058529817"/>
                  </a:ext>
                </a:extLst>
              </a:tr>
              <a:tr h="650621">
                <a:tc>
                  <a:txBody>
                    <a:bodyPr/>
                    <a:lstStyle/>
                    <a:p>
                      <a:pPr marL="0" algn="ctr" rtl="0" eaLnBrk="1" latinLnBrk="0" hangingPunct="1">
                        <a:lnSpc>
                          <a:spcPct val="107000"/>
                        </a:lnSpc>
                        <a:spcBef>
                          <a:spcPts val="0"/>
                        </a:spcBef>
                        <a:spcAft>
                          <a:spcPts val="0"/>
                        </a:spcAft>
                      </a:pPr>
                      <a:r>
                        <a:rPr lang="es-ES" sz="2400" kern="1200">
                          <a:effectLst/>
                        </a:rPr>
                        <a:t>RF07</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unirse al menos a un proyecto científico (</a:t>
                      </a:r>
                      <a:r>
                        <a:rPr lang="es-ES" sz="2400" kern="1200" err="1">
                          <a:effectLst/>
                        </a:rPr>
                        <a:t>SETI@home</a:t>
                      </a:r>
                      <a:r>
                        <a:rPr lang="es-ES" sz="2400" kern="1200">
                          <a:effectLst/>
                        </a:rPr>
                        <a:t>)</a:t>
                      </a:r>
                      <a:endParaRPr lang="es-ES">
                        <a:effectLst/>
                      </a:endParaRPr>
                    </a:p>
                  </a:txBody>
                  <a:tcPr marL="0" marR="0" marT="0" marB="0" anchor="ctr"/>
                </a:tc>
                <a:extLst>
                  <a:ext uri="{0D108BD9-81ED-4DB2-BD59-A6C34878D82A}">
                    <a16:rowId xmlns:a16="http://schemas.microsoft.com/office/drawing/2014/main" val="2992376892"/>
                  </a:ext>
                </a:extLst>
              </a:tr>
              <a:tr h="650621">
                <a:tc>
                  <a:txBody>
                    <a:bodyPr/>
                    <a:lstStyle/>
                    <a:p>
                      <a:pPr marL="0" algn="ctr" rtl="0" eaLnBrk="1" latinLnBrk="0" hangingPunct="1">
                        <a:lnSpc>
                          <a:spcPct val="107000"/>
                        </a:lnSpc>
                        <a:spcBef>
                          <a:spcPts val="0"/>
                        </a:spcBef>
                        <a:spcAft>
                          <a:spcPts val="0"/>
                        </a:spcAft>
                      </a:pPr>
                      <a:r>
                        <a:rPr lang="es-ES" sz="2400" kern="1200">
                          <a:effectLst/>
                        </a:rPr>
                        <a:t>RF08</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deberá ser capaz de ejecutar las tareas encomendadas en al menos un proyecto científico (</a:t>
                      </a:r>
                      <a:r>
                        <a:rPr lang="es-ES" sz="2400" kern="1200" err="1">
                          <a:effectLst/>
                        </a:rPr>
                        <a:t>SETI@home</a:t>
                      </a:r>
                      <a:r>
                        <a:rPr lang="es-ES" sz="2400" kern="1200">
                          <a:effectLst/>
                        </a:rPr>
                        <a:t>)</a:t>
                      </a:r>
                      <a:endParaRPr lang="es-ES">
                        <a:effectLst/>
                      </a:endParaRPr>
                    </a:p>
                  </a:txBody>
                  <a:tcPr marL="0" marR="0" marT="0" marB="0" anchor="ctr"/>
                </a:tc>
                <a:extLst>
                  <a:ext uri="{0D108BD9-81ED-4DB2-BD59-A6C34878D82A}">
                    <a16:rowId xmlns:a16="http://schemas.microsoft.com/office/drawing/2014/main" val="3959772991"/>
                  </a:ext>
                </a:extLst>
              </a:tr>
              <a:tr h="650621">
                <a:tc>
                  <a:txBody>
                    <a:bodyPr/>
                    <a:lstStyle/>
                    <a:p>
                      <a:pPr marL="0" algn="ctr" rtl="0" eaLnBrk="1" latinLnBrk="0" hangingPunct="1">
                        <a:lnSpc>
                          <a:spcPct val="107000"/>
                        </a:lnSpc>
                        <a:spcBef>
                          <a:spcPts val="0"/>
                        </a:spcBef>
                        <a:spcAft>
                          <a:spcPts val="0"/>
                        </a:spcAft>
                      </a:pPr>
                      <a:r>
                        <a:rPr lang="es-ES" sz="2400" kern="1200">
                          <a:effectLst/>
                        </a:rPr>
                        <a:t>RF09</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OpenCL deberá ser capaz de ejecutar una herramienta de </a:t>
                      </a:r>
                      <a:r>
                        <a:rPr lang="es-ES" sz="2400" kern="1200" err="1">
                          <a:effectLst/>
                        </a:rPr>
                        <a:t>benchmark</a:t>
                      </a:r>
                      <a:r>
                        <a:rPr lang="es-ES" sz="2400" kern="1200">
                          <a:effectLst/>
                        </a:rPr>
                        <a:t> exclusiva (Julia4D OpenCL)</a:t>
                      </a:r>
                      <a:endParaRPr lang="es-ES">
                        <a:effectLst/>
                      </a:endParaRPr>
                    </a:p>
                  </a:txBody>
                  <a:tcPr marL="0" marR="0" marT="0" marB="0" anchor="ctr"/>
                </a:tc>
                <a:extLst>
                  <a:ext uri="{0D108BD9-81ED-4DB2-BD59-A6C34878D82A}">
                    <a16:rowId xmlns:a16="http://schemas.microsoft.com/office/drawing/2014/main" val="1587104564"/>
                  </a:ext>
                </a:extLst>
              </a:tr>
              <a:tr h="650621">
                <a:tc>
                  <a:txBody>
                    <a:bodyPr/>
                    <a:lstStyle/>
                    <a:p>
                      <a:pPr marL="0" algn="ctr" rtl="0" eaLnBrk="1" latinLnBrk="0" hangingPunct="1">
                        <a:lnSpc>
                          <a:spcPct val="107000"/>
                        </a:lnSpc>
                        <a:spcBef>
                          <a:spcPts val="0"/>
                        </a:spcBef>
                        <a:spcAft>
                          <a:spcPts val="0"/>
                        </a:spcAft>
                      </a:pPr>
                      <a:r>
                        <a:rPr lang="es-ES" sz="2400" kern="1200">
                          <a:effectLst/>
                        </a:rPr>
                        <a:t>RF10</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CUDA deberá ser capaz de ejecutar una herramienta de </a:t>
                      </a:r>
                      <a:r>
                        <a:rPr lang="es-ES" sz="2400" kern="1200" err="1">
                          <a:effectLst/>
                        </a:rPr>
                        <a:t>benchmark</a:t>
                      </a:r>
                      <a:r>
                        <a:rPr lang="es-ES" sz="2400" kern="1200">
                          <a:effectLst/>
                        </a:rPr>
                        <a:t> exclusiva (herramienta)</a:t>
                      </a:r>
                      <a:endParaRPr lang="es-ES">
                        <a:effectLst/>
                      </a:endParaRPr>
                    </a:p>
                  </a:txBody>
                  <a:tcPr marL="0" marR="0" marT="0" marB="0" anchor="ctr"/>
                </a:tc>
                <a:extLst>
                  <a:ext uri="{0D108BD9-81ED-4DB2-BD59-A6C34878D82A}">
                    <a16:rowId xmlns:a16="http://schemas.microsoft.com/office/drawing/2014/main" val="857926558"/>
                  </a:ext>
                </a:extLst>
              </a:tr>
              <a:tr h="316865">
                <a:tc>
                  <a:txBody>
                    <a:bodyPr/>
                    <a:lstStyle/>
                    <a:p>
                      <a:pPr marL="0" algn="ctr" rtl="0" eaLnBrk="1" latinLnBrk="0" hangingPunct="1">
                        <a:lnSpc>
                          <a:spcPct val="107000"/>
                        </a:lnSpc>
                        <a:spcBef>
                          <a:spcPts val="0"/>
                        </a:spcBef>
                        <a:spcAft>
                          <a:spcPts val="0"/>
                        </a:spcAft>
                      </a:pPr>
                      <a:r>
                        <a:rPr lang="es-ES" sz="2400" kern="1200">
                          <a:effectLst/>
                        </a:rPr>
                        <a:t>RF11</a:t>
                      </a:r>
                      <a:endParaRPr lang="es-ES">
                        <a:effectLst/>
                      </a:endParaRPr>
                    </a:p>
                  </a:txBody>
                  <a:tcPr marL="0" marR="0" marT="0" marB="0" anchor="ctr"/>
                </a:tc>
                <a:tc>
                  <a:txBody>
                    <a:bodyPr/>
                    <a:lstStyle/>
                    <a:p>
                      <a:pPr marL="0" algn="l" rtl="0" eaLnBrk="1" latinLnBrk="0" hangingPunct="1">
                        <a:lnSpc>
                          <a:spcPct val="107000"/>
                        </a:lnSpc>
                        <a:spcBef>
                          <a:spcPts val="0"/>
                        </a:spcBef>
                        <a:spcAft>
                          <a:spcPts val="0"/>
                        </a:spcAft>
                      </a:pPr>
                      <a:r>
                        <a:rPr lang="es-ES" sz="2400" kern="1200">
                          <a:effectLst/>
                        </a:rPr>
                        <a:t>El sistema debe ser funcional y operacionalmente escalable</a:t>
                      </a:r>
                      <a:endParaRPr lang="es-ES">
                        <a:effectLst/>
                      </a:endParaRPr>
                    </a:p>
                  </a:txBody>
                  <a:tcPr marL="0" marR="0" marT="0" marB="0" anchor="ctr"/>
                </a:tc>
                <a:extLst>
                  <a:ext uri="{0D108BD9-81ED-4DB2-BD59-A6C34878D82A}">
                    <a16:rowId xmlns:a16="http://schemas.microsoft.com/office/drawing/2014/main" val="2436007736"/>
                  </a:ext>
                </a:extLst>
              </a:tr>
            </a:tbl>
          </a:graphicData>
        </a:graphic>
      </p:graphicFrame>
    </p:spTree>
    <p:extLst>
      <p:ext uri="{BB962C8B-B14F-4D97-AF65-F5344CB8AC3E}">
        <p14:creationId xmlns:p14="http://schemas.microsoft.com/office/powerpoint/2010/main" val="180048795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1.2.Otros </a:t>
            </a:r>
            <a:r>
              <a:rPr lang="en-US" err="1">
                <a:solidFill>
                  <a:schemeClr val="accent1"/>
                </a:solidFill>
              </a:rPr>
              <a:t>requisitos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7</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graphicFrame>
        <p:nvGraphicFramePr>
          <p:cNvPr id="13" name="Table 12">
            <a:extLst>
              <a:ext uri="{FF2B5EF4-FFF2-40B4-BE49-F238E27FC236}">
                <a16:creationId xmlns:a16="http://schemas.microsoft.com/office/drawing/2014/main" id="{DBF9D3EA-7EAE-454E-8EA1-01CFA10AA192}"/>
              </a:ext>
            </a:extLst>
          </p:cNvPr>
          <p:cNvGraphicFramePr>
            <a:graphicFrameLocks noGrp="1"/>
          </p:cNvGraphicFramePr>
          <p:nvPr>
            <p:extLst>
              <p:ext uri="{D42A27DB-BD31-4B8C-83A1-F6EECF244321}">
                <p14:modId xmlns:p14="http://schemas.microsoft.com/office/powerpoint/2010/main" val="3742396197"/>
              </p:ext>
            </p:extLst>
          </p:nvPr>
        </p:nvGraphicFramePr>
        <p:xfrm>
          <a:off x="3373255" y="2799293"/>
          <a:ext cx="11633200" cy="6273419"/>
        </p:xfrm>
        <a:graphic>
          <a:graphicData uri="http://schemas.openxmlformats.org/drawingml/2006/table">
            <a:tbl>
              <a:tblPr firstRow="1" firstCol="1" bandRow="1">
                <a:tableStyleId>{5C22544A-7EE6-4342-B048-85BDC9FD1C3A}</a:tableStyleId>
              </a:tblPr>
              <a:tblGrid>
                <a:gridCol w="1155700">
                  <a:extLst>
                    <a:ext uri="{9D8B030D-6E8A-4147-A177-3AD203B41FA5}">
                      <a16:colId xmlns:a16="http://schemas.microsoft.com/office/drawing/2014/main" val="2598639744"/>
                    </a:ext>
                  </a:extLst>
                </a:gridCol>
                <a:gridCol w="10477500">
                  <a:extLst>
                    <a:ext uri="{9D8B030D-6E8A-4147-A177-3AD203B41FA5}">
                      <a16:colId xmlns:a16="http://schemas.microsoft.com/office/drawing/2014/main" val="1973560039"/>
                    </a:ext>
                  </a:extLst>
                </a:gridCol>
              </a:tblGrid>
              <a:tr h="779018">
                <a:tc>
                  <a:txBody>
                    <a:bodyPr/>
                    <a:lstStyle/>
                    <a:p>
                      <a:pPr marL="0" algn="ctr" rtl="0" eaLnBrk="1" latinLnBrk="0" hangingPunct="1">
                        <a:lnSpc>
                          <a:spcPct val="107000"/>
                        </a:lnSpc>
                        <a:spcBef>
                          <a:spcPts val="0"/>
                        </a:spcBef>
                        <a:spcAft>
                          <a:spcPts val="0"/>
                        </a:spcAft>
                      </a:pPr>
                      <a:r>
                        <a:rPr lang="es-ES" sz="2800" kern="1200">
                          <a:effectLst/>
                        </a:rPr>
                        <a:t>REQ.</a:t>
                      </a:r>
                      <a:endParaRPr lang="es-ES" sz="2800">
                        <a:effectLst/>
                      </a:endParaRPr>
                    </a:p>
                  </a:txBody>
                  <a:tcPr marL="0" marR="0" marT="0" marB="0" anchor="ctr"/>
                </a:tc>
                <a:tc>
                  <a:txBody>
                    <a:bodyPr/>
                    <a:lstStyle/>
                    <a:p>
                      <a:pPr marL="0" algn="ctr" rtl="0" eaLnBrk="1" latinLnBrk="0" hangingPunct="1">
                        <a:lnSpc>
                          <a:spcPct val="107000"/>
                        </a:lnSpc>
                        <a:spcBef>
                          <a:spcPts val="0"/>
                        </a:spcBef>
                        <a:spcAft>
                          <a:spcPts val="0"/>
                        </a:spcAft>
                      </a:pPr>
                      <a:r>
                        <a:rPr lang="es-ES" sz="2800" kern="1200">
                          <a:effectLst/>
                        </a:rPr>
                        <a:t>DESCRIPCIÓN</a:t>
                      </a:r>
                      <a:endParaRPr lang="es-ES" sz="2800">
                        <a:effectLst/>
                      </a:endParaRPr>
                    </a:p>
                  </a:txBody>
                  <a:tcPr marL="0" marR="0" marT="0" marB="0" anchor="ctr"/>
                </a:tc>
                <a:extLst>
                  <a:ext uri="{0D108BD9-81ED-4DB2-BD59-A6C34878D82A}">
                    <a16:rowId xmlns:a16="http://schemas.microsoft.com/office/drawing/2014/main" val="1639076419"/>
                  </a:ext>
                </a:extLst>
              </a:tr>
              <a:tr h="779018">
                <a:tc>
                  <a:txBody>
                    <a:bodyPr/>
                    <a:lstStyle/>
                    <a:p>
                      <a:pPr marL="0" algn="ctr" rtl="0" eaLnBrk="1" latinLnBrk="0" hangingPunct="1">
                        <a:lnSpc>
                          <a:spcPct val="107000"/>
                        </a:lnSpc>
                        <a:spcBef>
                          <a:spcPts val="0"/>
                        </a:spcBef>
                        <a:spcAft>
                          <a:spcPts val="0"/>
                        </a:spcAft>
                      </a:pPr>
                      <a:r>
                        <a:rPr lang="es-ES" sz="2800" kern="1200">
                          <a:effectLst/>
                        </a:rPr>
                        <a:t>R01</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tener bien instalado el hardware</a:t>
                      </a:r>
                      <a:endParaRPr lang="es-ES" sz="2800">
                        <a:effectLst/>
                      </a:endParaRPr>
                    </a:p>
                  </a:txBody>
                  <a:tcPr marL="0" marR="0" marT="0" marB="0" anchor="ctr"/>
                </a:tc>
                <a:extLst>
                  <a:ext uri="{0D108BD9-81ED-4DB2-BD59-A6C34878D82A}">
                    <a16:rowId xmlns:a16="http://schemas.microsoft.com/office/drawing/2014/main" val="484943434"/>
                  </a:ext>
                </a:extLst>
              </a:tr>
              <a:tr h="779018">
                <a:tc>
                  <a:txBody>
                    <a:bodyPr/>
                    <a:lstStyle/>
                    <a:p>
                      <a:pPr marL="0" algn="ctr" rtl="0" eaLnBrk="1" latinLnBrk="0" hangingPunct="1">
                        <a:lnSpc>
                          <a:spcPct val="107000"/>
                        </a:lnSpc>
                        <a:spcBef>
                          <a:spcPts val="0"/>
                        </a:spcBef>
                        <a:spcAft>
                          <a:spcPts val="0"/>
                        </a:spcAft>
                      </a:pPr>
                      <a:r>
                        <a:rPr lang="es-ES" sz="2800" kern="1200">
                          <a:effectLst/>
                        </a:rPr>
                        <a:t>R02</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cumplir los requisitos mínimos de gráfica</a:t>
                      </a:r>
                      <a:endParaRPr lang="es-ES" sz="2800">
                        <a:effectLst/>
                      </a:endParaRPr>
                    </a:p>
                  </a:txBody>
                  <a:tcPr marL="0" marR="0" marT="0" marB="0" anchor="ctr"/>
                </a:tc>
                <a:extLst>
                  <a:ext uri="{0D108BD9-81ED-4DB2-BD59-A6C34878D82A}">
                    <a16:rowId xmlns:a16="http://schemas.microsoft.com/office/drawing/2014/main" val="2252793604"/>
                  </a:ext>
                </a:extLst>
              </a:tr>
              <a:tr h="779018">
                <a:tc>
                  <a:txBody>
                    <a:bodyPr/>
                    <a:lstStyle/>
                    <a:p>
                      <a:pPr marL="0" algn="ctr" rtl="0" eaLnBrk="1" latinLnBrk="0" hangingPunct="1">
                        <a:lnSpc>
                          <a:spcPct val="107000"/>
                        </a:lnSpc>
                        <a:spcBef>
                          <a:spcPts val="0"/>
                        </a:spcBef>
                        <a:spcAft>
                          <a:spcPts val="0"/>
                        </a:spcAft>
                      </a:pPr>
                      <a:r>
                        <a:rPr lang="es-ES" sz="2800" kern="1200">
                          <a:effectLst/>
                        </a:rPr>
                        <a:t>R03</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cumplir los requisitos mínimos de RAM</a:t>
                      </a:r>
                      <a:endParaRPr lang="es-ES" sz="2800">
                        <a:effectLst/>
                      </a:endParaRPr>
                    </a:p>
                  </a:txBody>
                  <a:tcPr marL="0" marR="0" marT="0" marB="0" anchor="ctr"/>
                </a:tc>
                <a:extLst>
                  <a:ext uri="{0D108BD9-81ED-4DB2-BD59-A6C34878D82A}">
                    <a16:rowId xmlns:a16="http://schemas.microsoft.com/office/drawing/2014/main" val="4225541745"/>
                  </a:ext>
                </a:extLst>
              </a:tr>
              <a:tr h="1599311">
                <a:tc>
                  <a:txBody>
                    <a:bodyPr/>
                    <a:lstStyle/>
                    <a:p>
                      <a:pPr marL="0" algn="ctr" rtl="0" eaLnBrk="1" latinLnBrk="0" hangingPunct="1">
                        <a:lnSpc>
                          <a:spcPct val="107000"/>
                        </a:lnSpc>
                        <a:spcBef>
                          <a:spcPts val="0"/>
                        </a:spcBef>
                        <a:spcAft>
                          <a:spcPts val="0"/>
                        </a:spcAft>
                      </a:pPr>
                      <a:r>
                        <a:rPr lang="es-ES" sz="2800" kern="1200">
                          <a:effectLst/>
                        </a:rPr>
                        <a:t>R04</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El sistema deberá tener instalado sistema operativo adecuado y SDK/Herramientas adecuadas para la tecnología</a:t>
                      </a:r>
                      <a:endParaRPr lang="es-ES" sz="2800">
                        <a:effectLst/>
                      </a:endParaRPr>
                    </a:p>
                  </a:txBody>
                  <a:tcPr marL="0" marR="0" marT="0" marB="0" anchor="ctr"/>
                </a:tc>
                <a:extLst>
                  <a:ext uri="{0D108BD9-81ED-4DB2-BD59-A6C34878D82A}">
                    <a16:rowId xmlns:a16="http://schemas.microsoft.com/office/drawing/2014/main" val="1963183289"/>
                  </a:ext>
                </a:extLst>
              </a:tr>
              <a:tr h="779018">
                <a:tc>
                  <a:txBody>
                    <a:bodyPr/>
                    <a:lstStyle/>
                    <a:p>
                      <a:pPr marL="0" algn="ctr" rtl="0" eaLnBrk="1" latinLnBrk="0" hangingPunct="1">
                        <a:lnSpc>
                          <a:spcPct val="107000"/>
                        </a:lnSpc>
                        <a:spcBef>
                          <a:spcPts val="0"/>
                        </a:spcBef>
                        <a:spcAft>
                          <a:spcPts val="0"/>
                        </a:spcAft>
                      </a:pPr>
                      <a:r>
                        <a:rPr lang="es-ES" sz="2800" kern="1200">
                          <a:effectLst/>
                        </a:rPr>
                        <a:t>R05</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Los drivers gráficos deben estar correctamente instalados</a:t>
                      </a:r>
                      <a:endParaRPr lang="es-ES" sz="2800">
                        <a:effectLst/>
                      </a:endParaRPr>
                    </a:p>
                  </a:txBody>
                  <a:tcPr marL="0" marR="0" marT="0" marB="0" anchor="ctr"/>
                </a:tc>
                <a:extLst>
                  <a:ext uri="{0D108BD9-81ED-4DB2-BD59-A6C34878D82A}">
                    <a16:rowId xmlns:a16="http://schemas.microsoft.com/office/drawing/2014/main" val="3076784293"/>
                  </a:ext>
                </a:extLst>
              </a:tr>
              <a:tr h="779018">
                <a:tc>
                  <a:txBody>
                    <a:bodyPr/>
                    <a:lstStyle/>
                    <a:p>
                      <a:pPr marL="0" algn="ctr" rtl="0" eaLnBrk="1" latinLnBrk="0" hangingPunct="1">
                        <a:lnSpc>
                          <a:spcPct val="107000"/>
                        </a:lnSpc>
                        <a:spcBef>
                          <a:spcPts val="0"/>
                        </a:spcBef>
                        <a:spcAft>
                          <a:spcPts val="0"/>
                        </a:spcAft>
                      </a:pPr>
                      <a:r>
                        <a:rPr lang="es-ES" sz="2800" kern="1200">
                          <a:effectLst/>
                        </a:rPr>
                        <a:t>R06</a:t>
                      </a:r>
                      <a:endParaRPr lang="es-ES" sz="2800">
                        <a:effectLst/>
                      </a:endParaRPr>
                    </a:p>
                  </a:txBody>
                  <a:tcPr marL="0" marR="0" marT="0" marB="0" anchor="ctr"/>
                </a:tc>
                <a:tc>
                  <a:txBody>
                    <a:bodyPr/>
                    <a:lstStyle/>
                    <a:p>
                      <a:pPr marL="0" algn="just" rtl="0" eaLnBrk="1" latinLnBrk="0" hangingPunct="1">
                        <a:lnSpc>
                          <a:spcPct val="107000"/>
                        </a:lnSpc>
                        <a:spcBef>
                          <a:spcPts val="0"/>
                        </a:spcBef>
                        <a:spcAft>
                          <a:spcPts val="0"/>
                        </a:spcAft>
                      </a:pPr>
                      <a:r>
                        <a:rPr lang="es-ES" sz="2800" kern="1200">
                          <a:effectLst/>
                        </a:rPr>
                        <a:t>Los drivers de CUDA/OpenCL deberán estar operativos</a:t>
                      </a:r>
                      <a:endParaRPr lang="es-ES" sz="2800">
                        <a:effectLst/>
                      </a:endParaRPr>
                    </a:p>
                  </a:txBody>
                  <a:tcPr marL="0" marR="0" marT="0" marB="0" anchor="ctr"/>
                </a:tc>
                <a:extLst>
                  <a:ext uri="{0D108BD9-81ED-4DB2-BD59-A6C34878D82A}">
                    <a16:rowId xmlns:a16="http://schemas.microsoft.com/office/drawing/2014/main" val="4173635571"/>
                  </a:ext>
                </a:extLst>
              </a:tr>
            </a:tbl>
          </a:graphicData>
        </a:graphic>
      </p:graphicFrame>
    </p:spTree>
    <p:extLst>
      <p:ext uri="{BB962C8B-B14F-4D97-AF65-F5344CB8AC3E}">
        <p14:creationId xmlns:p14="http://schemas.microsoft.com/office/powerpoint/2010/main" val="1726237685"/>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2.Criterios de </a:t>
            </a:r>
            <a:r>
              <a:rPr lang="en-US" err="1">
                <a:solidFill>
                  <a:schemeClr val="accent1"/>
                </a:solidFill>
              </a:rPr>
              <a:t>comparación</a:t>
            </a:r>
            <a:r>
              <a:rPr lang="en-US">
                <a:solidFill>
                  <a:schemeClr val="accent1"/>
                </a:solidFill>
              </a:rPr>
              <a:t> en       la </a:t>
            </a:r>
            <a:r>
              <a:rPr lang="en-US" err="1">
                <a:solidFill>
                  <a:schemeClr val="accent1"/>
                </a:solidFill>
              </a:rPr>
              <a:t>implementación</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3" name="TextBox 2">
            <a:extLst>
              <a:ext uri="{FF2B5EF4-FFF2-40B4-BE49-F238E27FC236}">
                <a16:creationId xmlns:a16="http://schemas.microsoft.com/office/drawing/2014/main" id="{2399BB32-16E4-46CC-BDFB-AABE3B43A322}"/>
              </a:ext>
            </a:extLst>
          </p:cNvPr>
          <p:cNvSpPr txBox="1"/>
          <p:nvPr/>
        </p:nvSpPr>
        <p:spPr>
          <a:xfrm>
            <a:off x="6243149" y="2917675"/>
            <a:ext cx="9774358"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3.1 </a:t>
            </a:r>
            <a:r>
              <a:rPr lang="en-US" b="1" err="1"/>
              <a:t>Criterio</a:t>
            </a:r>
            <a:r>
              <a:rPr lang="en-US" b="1"/>
              <a:t> 1: </a:t>
            </a:r>
            <a:r>
              <a:rPr lang="en-US" b="1" err="1"/>
              <a:t>Requisitos</a:t>
            </a:r>
            <a:r>
              <a:rPr lang="en-US" b="1"/>
              <a:t> de Hardware</a:t>
            </a:r>
          </a:p>
          <a:p>
            <a:endParaRPr lang="en-US" sz="2800"/>
          </a:p>
          <a:p>
            <a:pPr algn="just"/>
            <a:r>
              <a:rPr lang="en-US" sz="2800" err="1"/>
              <a:t>Nombre</a:t>
            </a:r>
            <a:r>
              <a:rPr lang="en-US" sz="2800"/>
              <a:t> del </a:t>
            </a:r>
            <a:r>
              <a:rPr lang="en-US" sz="2800" err="1"/>
              <a:t>criterio</a:t>
            </a:r>
            <a:r>
              <a:rPr lang="en-US" sz="2800"/>
              <a:t>: </a:t>
            </a:r>
            <a:r>
              <a:rPr lang="en-US" sz="2800" err="1"/>
              <a:t>Requisitos</a:t>
            </a:r>
            <a:r>
              <a:rPr lang="en-US" sz="2800"/>
              <a:t> hardware</a:t>
            </a:r>
            <a:endParaRPr lang="en-US" b="1"/>
          </a:p>
          <a:p>
            <a:pPr algn="just"/>
            <a:r>
              <a:rPr lang="en-US" sz="2800" err="1"/>
              <a:t>Descripción</a:t>
            </a:r>
            <a:r>
              <a:rPr lang="en-US" sz="2800"/>
              <a:t>: </a:t>
            </a:r>
            <a:r>
              <a:rPr lang="en-US" sz="2800" err="1"/>
              <a:t>Condiciones</a:t>
            </a:r>
            <a:r>
              <a:rPr lang="en-US" sz="2800"/>
              <a:t> que debe </a:t>
            </a:r>
            <a:r>
              <a:rPr lang="en-US" sz="2800" err="1"/>
              <a:t>tener</a:t>
            </a:r>
            <a:r>
              <a:rPr lang="en-US" sz="2800"/>
              <a:t> el </a:t>
            </a:r>
            <a:r>
              <a:rPr lang="en-US" sz="2800" err="1"/>
              <a:t>sistema</a:t>
            </a:r>
            <a:r>
              <a:rPr lang="en-US" sz="2800"/>
              <a:t> para </a:t>
            </a:r>
            <a:r>
              <a:rPr lang="en-US" sz="2800" err="1"/>
              <a:t>operar</a:t>
            </a:r>
            <a:r>
              <a:rPr lang="en-US" sz="2800"/>
              <a:t> con el hardware. Contra </a:t>
            </a:r>
            <a:r>
              <a:rPr lang="en-US" sz="2800" err="1"/>
              <a:t>menos</a:t>
            </a:r>
            <a:r>
              <a:rPr lang="en-US" sz="2800"/>
              <a:t> </a:t>
            </a:r>
            <a:r>
              <a:rPr lang="en-US" sz="2800" err="1"/>
              <a:t>requiera</a:t>
            </a:r>
            <a:r>
              <a:rPr lang="en-US" sz="2800"/>
              <a:t>, </a:t>
            </a:r>
            <a:r>
              <a:rPr lang="en-US" sz="2800" err="1"/>
              <a:t>mejor</a:t>
            </a:r>
            <a:r>
              <a:rPr lang="en-US" sz="2800"/>
              <a:t>.</a:t>
            </a:r>
          </a:p>
          <a:p>
            <a:pPr algn="just"/>
            <a:r>
              <a:rPr lang="en-US" sz="2800"/>
              <a:t>Tipo de valor: </a:t>
            </a:r>
            <a:r>
              <a:rPr lang="en-US" sz="2800" err="1"/>
              <a:t>Texto</a:t>
            </a:r>
            <a:r>
              <a:rPr lang="en-US" sz="2800"/>
              <a:t> libre.</a:t>
            </a:r>
          </a:p>
          <a:p>
            <a:pPr algn="just"/>
            <a:endParaRPr lang="en-US"/>
          </a:p>
          <a:p>
            <a:endParaRPr lang="en-US"/>
          </a:p>
          <a:p>
            <a:r>
              <a:rPr lang="en-US" b="1"/>
              <a:t>3.2 </a:t>
            </a:r>
            <a:r>
              <a:rPr lang="en-US" b="1" err="1"/>
              <a:t>Criterio</a:t>
            </a:r>
            <a:r>
              <a:rPr lang="en-US" b="1"/>
              <a:t> 2: </a:t>
            </a:r>
            <a:r>
              <a:rPr lang="en-US" b="1" err="1"/>
              <a:t>Facilidad</a:t>
            </a:r>
            <a:r>
              <a:rPr lang="en-US" b="1"/>
              <a:t> de </a:t>
            </a:r>
            <a:r>
              <a:rPr lang="en-US" b="1" err="1"/>
              <a:t>implementación</a:t>
            </a:r>
          </a:p>
          <a:p>
            <a:endParaRPr lang="en-US" b="1"/>
          </a:p>
          <a:p>
            <a:pPr algn="just"/>
            <a:r>
              <a:rPr lang="en-US" sz="2800" err="1"/>
              <a:t>Nombre</a:t>
            </a:r>
            <a:r>
              <a:rPr lang="en-US" sz="2800"/>
              <a:t> del </a:t>
            </a:r>
            <a:r>
              <a:rPr lang="en-US" sz="2800" err="1"/>
              <a:t>criterio</a:t>
            </a:r>
            <a:r>
              <a:rPr lang="en-US" sz="2800"/>
              <a:t>: </a:t>
            </a:r>
            <a:r>
              <a:rPr lang="en-US" sz="2800" err="1"/>
              <a:t>Implantación</a:t>
            </a:r>
            <a:r>
              <a:rPr lang="en-US" sz="2800"/>
              <a:t>.</a:t>
            </a:r>
          </a:p>
          <a:p>
            <a:pPr algn="just"/>
            <a:r>
              <a:rPr lang="en-US" sz="2800" err="1"/>
              <a:t>Descripción</a:t>
            </a:r>
            <a:r>
              <a:rPr lang="en-US" sz="2800"/>
              <a:t>: </a:t>
            </a:r>
            <a:r>
              <a:rPr lang="en-US" sz="2800" err="1"/>
              <a:t>Complejidad</a:t>
            </a:r>
            <a:r>
              <a:rPr lang="en-US" sz="2800"/>
              <a:t> para </a:t>
            </a:r>
            <a:r>
              <a:rPr lang="en-US" sz="2800" err="1"/>
              <a:t>instalar</a:t>
            </a:r>
            <a:r>
              <a:rPr lang="en-US" sz="2800"/>
              <a:t> el </a:t>
            </a:r>
            <a:r>
              <a:rPr lang="en-US" sz="2800" err="1"/>
              <a:t>sistema</a:t>
            </a:r>
            <a:r>
              <a:rPr lang="en-US" sz="2800"/>
              <a:t>.</a:t>
            </a:r>
          </a:p>
          <a:p>
            <a:pPr algn="just"/>
            <a:r>
              <a:rPr lang="en-US" sz="2800"/>
              <a:t>Tipo de valor: </a:t>
            </a:r>
            <a:r>
              <a:rPr lang="en-US" sz="2800" err="1"/>
              <a:t>Texto</a:t>
            </a:r>
            <a:r>
              <a:rPr lang="en-US" sz="2800"/>
              <a:t> libre (Alta, Media, Baja).</a:t>
            </a:r>
          </a:p>
        </p:txBody>
      </p:sp>
      <p:pic>
        <p:nvPicPr>
          <p:cNvPr id="5" name="Picture 7" descr="Imagen que contiene electrónica, circuito&#10;&#10;Descripción generada con confianza muy alta">
            <a:extLst>
              <a:ext uri="{FF2B5EF4-FFF2-40B4-BE49-F238E27FC236}">
                <a16:creationId xmlns:a16="http://schemas.microsoft.com/office/drawing/2014/main" id="{F64FF0FE-FADE-42DB-8106-0CE6341D8270}"/>
              </a:ext>
            </a:extLst>
          </p:cNvPr>
          <p:cNvPicPr>
            <a:picLocks noChangeAspect="1"/>
          </p:cNvPicPr>
          <p:nvPr/>
        </p:nvPicPr>
        <p:blipFill>
          <a:blip r:embed="rId2"/>
          <a:stretch>
            <a:fillRect/>
          </a:stretch>
        </p:blipFill>
        <p:spPr>
          <a:xfrm>
            <a:off x="355642" y="4353661"/>
            <a:ext cx="4921988" cy="3118068"/>
          </a:xfrm>
          <a:prstGeom prst="rect">
            <a:avLst/>
          </a:prstGeom>
        </p:spPr>
      </p:pic>
    </p:spTree>
    <p:extLst>
      <p:ext uri="{BB962C8B-B14F-4D97-AF65-F5344CB8AC3E}">
        <p14:creationId xmlns:p14="http://schemas.microsoft.com/office/powerpoint/2010/main" val="4261536016"/>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2.Criterios de </a:t>
            </a:r>
            <a:r>
              <a:rPr lang="en-US" dirty="0" err="1">
                <a:solidFill>
                  <a:schemeClr val="accent1"/>
                </a:solidFill>
              </a:rPr>
              <a:t>comparación</a:t>
            </a:r>
            <a:r>
              <a:rPr lang="en-US" dirty="0">
                <a:solidFill>
                  <a:schemeClr val="accent1"/>
                </a:solidFill>
              </a:rPr>
              <a:t> </a:t>
            </a:r>
            <a:r>
              <a:rPr lang="en-US" dirty="0" err="1">
                <a:solidFill>
                  <a:schemeClr val="accent1"/>
                </a:solidFill>
              </a:rPr>
              <a:t>en</a:t>
            </a:r>
            <a:r>
              <a:rPr lang="en-US" dirty="0">
                <a:solidFill>
                  <a:schemeClr val="accent1"/>
                </a:solidFill>
              </a:rPr>
              <a:t> la </a:t>
            </a:r>
            <a:r>
              <a:rPr lang="en-US" dirty="0" err="1">
                <a:solidFill>
                  <a:schemeClr val="accent1"/>
                </a:solidFill>
              </a:rPr>
              <a:t>implementación</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2" name="TextBox 1">
            <a:extLst>
              <a:ext uri="{FF2B5EF4-FFF2-40B4-BE49-F238E27FC236}">
                <a16:creationId xmlns:a16="http://schemas.microsoft.com/office/drawing/2014/main" id="{8705FBBB-899B-463D-8A39-BCC21A0EFFC4}"/>
              </a:ext>
            </a:extLst>
          </p:cNvPr>
          <p:cNvSpPr txBox="1"/>
          <p:nvPr/>
        </p:nvSpPr>
        <p:spPr>
          <a:xfrm>
            <a:off x="4943305" y="2111389"/>
            <a:ext cx="11691536" cy="68844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a:t>3.3 </a:t>
            </a:r>
            <a:r>
              <a:rPr lang="en-US" b="1" err="1"/>
              <a:t>Criterio</a:t>
            </a:r>
            <a:r>
              <a:rPr lang="en-US" b="1"/>
              <a:t> 3: </a:t>
            </a:r>
            <a:r>
              <a:rPr lang="en-US" b="1" err="1"/>
              <a:t>Rendimiento</a:t>
            </a:r>
            <a:r>
              <a:rPr lang="en-US" b="1"/>
              <a:t> Test </a:t>
            </a:r>
            <a:r>
              <a:rPr lang="en-US" b="1" err="1"/>
              <a:t>Luxmark</a:t>
            </a:r>
            <a:endParaRPr lang="es-ES"/>
          </a:p>
          <a:p>
            <a:pPr algn="just"/>
            <a:endParaRPr lang="en-US" b="1"/>
          </a:p>
          <a:p>
            <a:pPr algn="just"/>
            <a:r>
              <a:rPr lang="en-US" sz="2800" err="1"/>
              <a:t>Nombre</a:t>
            </a:r>
            <a:r>
              <a:rPr lang="en-US" sz="2800"/>
              <a:t> del </a:t>
            </a:r>
            <a:r>
              <a:rPr lang="en-US" sz="2800" err="1"/>
              <a:t>criterio</a:t>
            </a:r>
            <a:r>
              <a:rPr lang="en-US" sz="2800"/>
              <a:t>: </a:t>
            </a:r>
            <a:r>
              <a:rPr lang="en-US" sz="2800" err="1"/>
              <a:t>Redimiento</a:t>
            </a:r>
            <a:r>
              <a:rPr lang="en-US" sz="2800"/>
              <a:t> Test </a:t>
            </a:r>
            <a:r>
              <a:rPr lang="en-US" sz="2800" err="1"/>
              <a:t>Luxmark</a:t>
            </a:r>
            <a:r>
              <a:rPr lang="en-US" sz="2800"/>
              <a:t>.</a:t>
            </a:r>
          </a:p>
          <a:p>
            <a:pPr algn="just"/>
            <a:r>
              <a:rPr lang="en-US" sz="2800" err="1"/>
              <a:t>Descripción</a:t>
            </a:r>
            <a:r>
              <a:rPr lang="en-US" sz="2800"/>
              <a:t>: </a:t>
            </a:r>
            <a:r>
              <a:rPr lang="en-US" sz="2800" err="1"/>
              <a:t>Capacidad</a:t>
            </a:r>
            <a:r>
              <a:rPr lang="en-US" sz="2800"/>
              <a:t> del </a:t>
            </a:r>
            <a:r>
              <a:rPr lang="en-US" sz="2800" err="1"/>
              <a:t>sistema</a:t>
            </a:r>
            <a:r>
              <a:rPr lang="en-US" sz="2800"/>
              <a:t> para responder ante el test </a:t>
            </a:r>
            <a:r>
              <a:rPr lang="en-US" sz="2800" err="1"/>
              <a:t>Luxmark</a:t>
            </a:r>
            <a:r>
              <a:rPr lang="en-US" sz="2800"/>
              <a:t> </a:t>
            </a:r>
          </a:p>
          <a:p>
            <a:pPr algn="just"/>
            <a:r>
              <a:rPr lang="en-US" sz="2800"/>
              <a:t>y </a:t>
            </a:r>
            <a:r>
              <a:rPr lang="en-US" sz="2800" err="1"/>
              <a:t>dar</a:t>
            </a:r>
            <a:r>
              <a:rPr lang="en-US" sz="2800"/>
              <a:t> un </a:t>
            </a:r>
            <a:r>
              <a:rPr lang="en-US" sz="2800" err="1"/>
              <a:t>resultado</a:t>
            </a:r>
            <a:r>
              <a:rPr lang="en-US" sz="2800"/>
              <a:t> superior al </a:t>
            </a:r>
            <a:r>
              <a:rPr lang="en-US" sz="2800" err="1"/>
              <a:t>otro</a:t>
            </a:r>
            <a:r>
              <a:rPr lang="en-US" sz="2800"/>
              <a:t>.</a:t>
            </a:r>
          </a:p>
          <a:p>
            <a:pPr algn="just"/>
            <a:r>
              <a:rPr lang="en-US" sz="2800"/>
              <a:t>Tipo de valor: </a:t>
            </a:r>
            <a:r>
              <a:rPr lang="en-US" sz="2800" err="1"/>
              <a:t>Numérico</a:t>
            </a:r>
            <a:r>
              <a:rPr lang="en-US" sz="2800"/>
              <a:t>.</a:t>
            </a:r>
          </a:p>
          <a:p>
            <a:pPr algn="just"/>
            <a:endParaRPr lang="en-US"/>
          </a:p>
          <a:p>
            <a:pPr algn="just"/>
            <a:endParaRPr lang="en-US"/>
          </a:p>
          <a:p>
            <a:pPr algn="just"/>
            <a:r>
              <a:rPr lang="en-US" b="1"/>
              <a:t>3.4 </a:t>
            </a:r>
            <a:r>
              <a:rPr lang="en-US" b="1" err="1"/>
              <a:t>Criterio</a:t>
            </a:r>
            <a:r>
              <a:rPr lang="en-US" b="1"/>
              <a:t> 4: </a:t>
            </a:r>
            <a:r>
              <a:rPr lang="en-US" b="1" err="1"/>
              <a:t>Rendimiento</a:t>
            </a:r>
            <a:r>
              <a:rPr lang="en-US" b="1"/>
              <a:t> Test </a:t>
            </a:r>
            <a:r>
              <a:rPr lang="en-US" b="1" err="1"/>
              <a:t>Compubench</a:t>
            </a:r>
            <a:endParaRPr lang="en-US" b="1"/>
          </a:p>
          <a:p>
            <a:pPr algn="just"/>
            <a:endParaRPr lang="en-US" b="1"/>
          </a:p>
          <a:p>
            <a:pPr algn="just"/>
            <a:r>
              <a:rPr lang="en-US" sz="2800" err="1"/>
              <a:t>Nombre</a:t>
            </a:r>
            <a:r>
              <a:rPr lang="en-US" sz="2800"/>
              <a:t> del </a:t>
            </a:r>
            <a:r>
              <a:rPr lang="en-US" sz="2800" err="1"/>
              <a:t>criterio</a:t>
            </a:r>
            <a:r>
              <a:rPr lang="en-US" sz="2800"/>
              <a:t>: </a:t>
            </a:r>
            <a:r>
              <a:rPr lang="en-US" sz="2800" err="1"/>
              <a:t>Rendimiento</a:t>
            </a:r>
            <a:r>
              <a:rPr lang="en-US" sz="2800"/>
              <a:t> Test </a:t>
            </a:r>
            <a:r>
              <a:rPr lang="en-US" sz="2800" err="1"/>
              <a:t>Compubench</a:t>
            </a:r>
            <a:r>
              <a:rPr lang="en-US" sz="2800"/>
              <a:t>.</a:t>
            </a:r>
          </a:p>
          <a:p>
            <a:pPr algn="just"/>
            <a:r>
              <a:rPr lang="en-US" sz="2800" err="1"/>
              <a:t>Descripción</a:t>
            </a:r>
            <a:r>
              <a:rPr lang="en-US" sz="2800"/>
              <a:t>: </a:t>
            </a:r>
            <a:r>
              <a:rPr lang="en-US" sz="2800" err="1"/>
              <a:t>Capacidad</a:t>
            </a:r>
            <a:r>
              <a:rPr lang="en-US" sz="2800"/>
              <a:t> del </a:t>
            </a:r>
            <a:r>
              <a:rPr lang="en-US" sz="2800" err="1"/>
              <a:t>sistema</a:t>
            </a:r>
            <a:r>
              <a:rPr lang="en-US" sz="2800"/>
              <a:t> para responder ante la suite de test </a:t>
            </a:r>
          </a:p>
          <a:p>
            <a:pPr algn="just"/>
            <a:r>
              <a:rPr lang="en-US" sz="2800" err="1"/>
              <a:t>Compubench</a:t>
            </a:r>
            <a:r>
              <a:rPr lang="en-US" sz="2800"/>
              <a:t> y </a:t>
            </a:r>
            <a:r>
              <a:rPr lang="en-US" sz="2800" err="1"/>
              <a:t>dar</a:t>
            </a:r>
            <a:r>
              <a:rPr lang="en-US" sz="2800"/>
              <a:t> un </a:t>
            </a:r>
            <a:r>
              <a:rPr lang="en-US" sz="2800" err="1"/>
              <a:t>resultado</a:t>
            </a:r>
            <a:r>
              <a:rPr lang="en-US" sz="2800"/>
              <a:t> superior al </a:t>
            </a:r>
            <a:r>
              <a:rPr lang="en-US" sz="2800" err="1"/>
              <a:t>otro</a:t>
            </a:r>
            <a:r>
              <a:rPr lang="en-US" sz="2800"/>
              <a:t>, o pasar mayor </a:t>
            </a:r>
            <a:r>
              <a:rPr lang="en-US" sz="2800" err="1"/>
              <a:t>cantidad</a:t>
            </a:r>
            <a:r>
              <a:rPr lang="en-US" sz="2800"/>
              <a:t> </a:t>
            </a:r>
          </a:p>
          <a:p>
            <a:pPr algn="just"/>
            <a:r>
              <a:rPr lang="en-US" sz="2800"/>
              <a:t>de </a:t>
            </a:r>
            <a:r>
              <a:rPr lang="en-US" sz="2800" err="1"/>
              <a:t>pruebas</a:t>
            </a:r>
            <a:r>
              <a:rPr lang="en-US" sz="2800"/>
              <a:t>.</a:t>
            </a:r>
          </a:p>
          <a:p>
            <a:pPr algn="just"/>
            <a:r>
              <a:rPr lang="en-US" sz="2800"/>
              <a:t>Tipo de valor: </a:t>
            </a:r>
            <a:r>
              <a:rPr lang="en-US" sz="2800" err="1"/>
              <a:t>Numérico</a:t>
            </a:r>
            <a:r>
              <a:rPr lang="en-US" sz="2800"/>
              <a:t> y </a:t>
            </a:r>
            <a:r>
              <a:rPr lang="en-US" sz="2800" err="1"/>
              <a:t>tabla</a:t>
            </a:r>
            <a:r>
              <a:rPr lang="en-US" sz="2800"/>
              <a:t>.</a:t>
            </a:r>
          </a:p>
        </p:txBody>
      </p:sp>
      <p:pic>
        <p:nvPicPr>
          <p:cNvPr id="5" name="Picture 7" descr="Imagen que contiene interior, mesa&#10;&#10;Descripción generada con confianza muy alta">
            <a:extLst>
              <a:ext uri="{FF2B5EF4-FFF2-40B4-BE49-F238E27FC236}">
                <a16:creationId xmlns:a16="http://schemas.microsoft.com/office/drawing/2014/main" id="{7F7BA41B-60DE-47CE-8DAE-C6F0FB32D4C1}"/>
              </a:ext>
            </a:extLst>
          </p:cNvPr>
          <p:cNvPicPr>
            <a:picLocks noChangeAspect="1"/>
          </p:cNvPicPr>
          <p:nvPr/>
        </p:nvPicPr>
        <p:blipFill>
          <a:blip r:embed="rId2"/>
          <a:stretch>
            <a:fillRect/>
          </a:stretch>
        </p:blipFill>
        <p:spPr>
          <a:xfrm>
            <a:off x="635535" y="4472204"/>
            <a:ext cx="3833511" cy="2865441"/>
          </a:xfrm>
          <a:prstGeom prst="rect">
            <a:avLst/>
          </a:prstGeom>
        </p:spPr>
      </p:pic>
    </p:spTree>
    <p:extLst>
      <p:ext uri="{BB962C8B-B14F-4D97-AF65-F5344CB8AC3E}">
        <p14:creationId xmlns:p14="http://schemas.microsoft.com/office/powerpoint/2010/main" val="3310459788"/>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theme/theme1.xml><?xml version="1.0" encoding="utf-8"?>
<a:theme xmlns:a="http://schemas.openxmlformats.org/drawingml/2006/main" name="Deneb Title">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neb Contents">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TotalTime>
  <Words>1853</Words>
  <Application>Microsoft Office PowerPoint</Application>
  <PresentationFormat>Personalizado</PresentationFormat>
  <Paragraphs>417</Paragraphs>
  <Slides>47</Slides>
  <Notes>0</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47</vt:i4>
      </vt:variant>
    </vt:vector>
  </HeadingPairs>
  <TitlesOfParts>
    <vt:vector size="60" baseType="lpstr">
      <vt:lpstr>MS Gothic</vt:lpstr>
      <vt:lpstr>ＭＳ Ｐゴシック</vt:lpstr>
      <vt:lpstr>Aleo-Bold</vt:lpstr>
      <vt:lpstr>Aleo-BoldItalic</vt:lpstr>
      <vt:lpstr>Aleo-Light</vt:lpstr>
      <vt:lpstr>Aleo-LightItalic</vt:lpstr>
      <vt:lpstr>Arial</vt:lpstr>
      <vt:lpstr>Calibri</vt:lpstr>
      <vt:lpstr>Capella Bold</vt:lpstr>
      <vt:lpstr>Capella Light</vt:lpstr>
      <vt:lpstr>Montserrat-Bold</vt:lpstr>
      <vt:lpstr>Deneb Title</vt:lpstr>
      <vt:lpstr>Deneb Contents</vt:lpstr>
      <vt:lpstr>Cards for Scientific Computation (Cuda,OpenCL)                     TG3</vt:lpstr>
      <vt:lpstr> Índice</vt:lpstr>
      <vt:lpstr>Planificación</vt:lpstr>
      <vt:lpstr>1.Requisitos del prototipo A: CUDA</vt:lpstr>
      <vt:lpstr>1.Requisitos del prototipo B: OpenCL</vt:lpstr>
      <vt:lpstr>1.1.Requisitos funcionales</vt:lpstr>
      <vt:lpstr>1.2.Otros requisitos</vt:lpstr>
      <vt:lpstr>2.Criterios de comparación en       la implementación</vt:lpstr>
      <vt:lpstr>2.Criterios de comparación en la implementación</vt:lpstr>
      <vt:lpstr>2.Criterios de comparación en la implementación</vt:lpstr>
      <vt:lpstr>2.Criterios de comparación en la implementación</vt:lpstr>
      <vt:lpstr>2.Criterios de comparación en la implementación</vt:lpstr>
      <vt:lpstr> 3.Implementación del prototipo A utilizando la tecnología CUDA</vt:lpstr>
      <vt:lpstr>3.1 Documentación de diseño</vt:lpstr>
      <vt:lpstr>3.2 Documentación de construcción</vt:lpstr>
      <vt:lpstr>3.3 Documentación de pruebas</vt:lpstr>
      <vt:lpstr>3.3.1 Testing: MSI Kombustor</vt:lpstr>
      <vt:lpstr>3.3.2 Testing: CompuBench</vt:lpstr>
      <vt:lpstr>3.3.3 Testing: Luxmark</vt:lpstr>
      <vt:lpstr>3.3.4 Pruebas científicas</vt:lpstr>
      <vt:lpstr>3.3.4.1 seti@home</vt:lpstr>
      <vt:lpstr>3.3.4.2 Prueba específica Nvidia CUDA</vt:lpstr>
      <vt:lpstr>3.3.4.3 Prueba específica OpenCL</vt:lpstr>
      <vt:lpstr>4.1 Documentación de diseño</vt:lpstr>
      <vt:lpstr>4.2 Documentación de construcción</vt:lpstr>
      <vt:lpstr>5.Comparación de las implementaciones</vt:lpstr>
      <vt:lpstr>5.1 Comparación de las implementaciones: Test Luxmark</vt:lpstr>
      <vt:lpstr>5.1 Comparación de las implementaciones: Test Luxmark</vt:lpstr>
      <vt:lpstr>5.2 Comparación de las implementaciones: Test Compubench</vt:lpstr>
      <vt:lpstr>5.2 Comparación de las implementaciones: Test Luxmark</vt:lpstr>
      <vt:lpstr>5.2.1 Comparación de las implementaciones: Test Compubench</vt:lpstr>
      <vt:lpstr>5.2.2 Comparación de las implementaciones: Test Compubench</vt:lpstr>
      <vt:lpstr>5.2.3 Comparación de las implementaciones: Test Compubench</vt:lpstr>
      <vt:lpstr>5.2.4 Comparación de las implementaciones: Test Compubench</vt:lpstr>
      <vt:lpstr>5.2.5 Comparación de las implementaciones: Test Compubench</vt:lpstr>
      <vt:lpstr>5.2.6 Comparación de las implementaciones: Test Compubench</vt:lpstr>
      <vt:lpstr>5.3 Comparación de las implementaciones: Test Kombustor</vt:lpstr>
      <vt:lpstr>5.3 Comparación de las implementaciones: Test Kombustor</vt:lpstr>
      <vt:lpstr>5.4 Comparación de las implementaciones: SETI@HOME</vt:lpstr>
      <vt:lpstr>5.4 Comparación de las implementaciones: SETI@HOME</vt:lpstr>
      <vt:lpstr>5.4 Comparación de las implementaciones: SETI@HOME</vt:lpstr>
      <vt:lpstr>5.4.1 Comparación de las implementaciones: SETI@HOME</vt:lpstr>
      <vt:lpstr>5.4.2 Comparación de las implementaciones: SETI@HOME</vt:lpstr>
      <vt:lpstr>5.4.2 Comparación de las implementaciones: SETI@HOME</vt:lpstr>
      <vt:lpstr>6. Comparación de la implementación de las tecnologías.</vt:lpstr>
      <vt:lpstr>7.Conclusiones</vt:lpstr>
      <vt:lpstr>!Gracias a 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Deneb</dc:title>
  <dc:creator>Jun</dc:creator>
  <cp:lastModifiedBy>López Godoy Adrián</cp:lastModifiedBy>
  <cp:revision>69</cp:revision>
  <dcterms:created xsi:type="dcterms:W3CDTF">2014-05-31T17:00:12Z</dcterms:created>
  <dcterms:modified xsi:type="dcterms:W3CDTF">2019-05-07T21:37:57Z</dcterms:modified>
</cp:coreProperties>
</file>